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E8C98-0C09-466E-833A-475F49269593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AD0B8-9459-4F82-8E23-7DA33AF0B7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1953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AD0B8-9459-4F82-8E23-7DA33AF0B712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7195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EA098A-2FE1-4433-B52C-B0699DF135C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C5B8E1-875C-43F8-803E-D46E904BE37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E86AB6-FA38-4A4F-A133-A4B337F8DCA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DE056E-1ED2-41FE-84B4-EC449A937CC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5C75A0-E57F-46DE-B82A-F7D626C2941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568758-3E22-47E2-A941-32B703FE261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2770-F5F5-4F44-9A21-46AC495975B7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C864-3550-412D-AD3E-EA923FCD0E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395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2770-F5F5-4F44-9A21-46AC495975B7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C864-3550-412D-AD3E-EA923FCD0E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892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2770-F5F5-4F44-9A21-46AC495975B7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C864-3550-412D-AD3E-EA923FCD0E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333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2770-F5F5-4F44-9A21-46AC495975B7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C864-3550-412D-AD3E-EA923FCD0E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696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2770-F5F5-4F44-9A21-46AC495975B7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C864-3550-412D-AD3E-EA923FCD0E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7564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2770-F5F5-4F44-9A21-46AC495975B7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C864-3550-412D-AD3E-EA923FCD0E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357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2770-F5F5-4F44-9A21-46AC495975B7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C864-3550-412D-AD3E-EA923FCD0E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693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2770-F5F5-4F44-9A21-46AC495975B7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C864-3550-412D-AD3E-EA923FCD0E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412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2770-F5F5-4F44-9A21-46AC495975B7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C864-3550-412D-AD3E-EA923FCD0E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877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2770-F5F5-4F44-9A21-46AC495975B7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C864-3550-412D-AD3E-EA923FCD0E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499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2770-F5F5-4F44-9A21-46AC495975B7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C864-3550-412D-AD3E-EA923FCD0E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212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B2770-F5F5-4F44-9A21-46AC495975B7}" type="datetimeFigureOut">
              <a:rPr lang="id-ID" smtClean="0"/>
              <a:t>21/01/2012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C864-3550-412D-AD3E-EA923FCD0E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650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5.gi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7033" y="609600"/>
            <a:ext cx="8483028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lvl="1" algn="ctr">
              <a:defRPr/>
            </a:pPr>
            <a:r>
              <a:rPr lang="id-I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KOORDINAT KUTUB (POLAR)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2691210" y="2348880"/>
            <a:ext cx="3761580" cy="60960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/>
                <a:ea typeface="Cambria Math"/>
              </a:rPr>
              <a:t>I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/>
                <a:ea typeface="Cambria Math"/>
              </a:rPr>
              <a:t>. </a:t>
            </a:r>
            <a:r>
              <a:rPr lang="id-ID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/>
                <a:ea typeface="Cambria Math"/>
              </a:rPr>
              <a:t>Koordinat kartesius</a:t>
            </a:r>
            <a:endParaRPr lang="en-U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 Math"/>
              <a:ea typeface="Cambria Math"/>
            </a:endParaRPr>
          </a:p>
        </p:txBody>
      </p:sp>
      <p:sp>
        <p:nvSpPr>
          <p:cNvPr id="10" name="Rectangle 9">
            <a:hlinkClick r:id="rId4" action="ppaction://hlinksldjump"/>
          </p:cNvPr>
          <p:cNvSpPr/>
          <p:nvPr/>
        </p:nvSpPr>
        <p:spPr>
          <a:xfrm>
            <a:off x="2991036" y="3187080"/>
            <a:ext cx="3161928" cy="60960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/>
                <a:ea typeface="Cambria Math"/>
              </a:rPr>
              <a:t>II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/>
                <a:ea typeface="Cambria Math"/>
              </a:rPr>
              <a:t>. </a:t>
            </a:r>
            <a:r>
              <a:rPr lang="id-ID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/>
                <a:ea typeface="Cambria Math"/>
              </a:rPr>
              <a:t>Koordinat kutub</a:t>
            </a:r>
            <a:endParaRPr lang="en-U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 Math"/>
              <a:ea typeface="Cambria Math"/>
            </a:endParaRPr>
          </a:p>
        </p:txBody>
      </p:sp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1442865" y="4025280"/>
            <a:ext cx="6258271" cy="60960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/>
                <a:ea typeface="Cambria Math"/>
              </a:rPr>
              <a:t>III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/>
                <a:ea typeface="Cambria Math"/>
              </a:rPr>
              <a:t>. </a:t>
            </a:r>
            <a:r>
              <a:rPr lang="id-ID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/>
                <a:ea typeface="Cambria Math"/>
              </a:rPr>
              <a:t>Hubungan koordinat kartesius dan kutub</a:t>
            </a:r>
            <a:endParaRPr lang="en-U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 Math"/>
              <a:ea typeface="Cambria Math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3975" y="6048652"/>
            <a:ext cx="1757772" cy="5487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200" dirty="0" smtClean="0">
                <a:solidFill>
                  <a:srgbClr val="FF0000"/>
                </a:solidFill>
              </a:rPr>
              <a:t>Klik Shapes </a:t>
            </a:r>
          </a:p>
          <a:p>
            <a:pPr algn="ctr"/>
            <a:r>
              <a:rPr lang="id-ID" sz="1200" dirty="0" smtClean="0">
                <a:solidFill>
                  <a:srgbClr val="FF0000"/>
                </a:solidFill>
              </a:rPr>
              <a:t>Untuk ke subbab materi</a:t>
            </a:r>
          </a:p>
          <a:p>
            <a:pPr algn="ctr"/>
            <a:r>
              <a:rPr lang="id-ID" sz="1200" dirty="0" smtClean="0">
                <a:solidFill>
                  <a:srgbClr val="FF0000"/>
                </a:solidFill>
              </a:rPr>
              <a:t>Atau keluar</a:t>
            </a:r>
            <a:endParaRPr lang="id-ID" sz="1200" dirty="0">
              <a:solidFill>
                <a:srgbClr val="FF0000"/>
              </a:solidFill>
            </a:endParaRPr>
          </a:p>
        </p:txBody>
      </p:sp>
      <p:sp>
        <p:nvSpPr>
          <p:cNvPr id="7" name="Rectangle 107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3718369" y="6081133"/>
            <a:ext cx="1728192" cy="53142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rebuchet MS" pitchFamily="34" charset="0"/>
              </a:rPr>
              <a:t>Keluar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rebuchet MS" pitchFamily="34" charset="0"/>
              </a:rPr>
              <a:t> Program</a:t>
            </a:r>
          </a:p>
        </p:txBody>
      </p:sp>
      <p:sp>
        <p:nvSpPr>
          <p:cNvPr id="2" name="Rectangle 1">
            <a:hlinkClick r:id="rId6" action="ppaction://hlinksldjump"/>
          </p:cNvPr>
          <p:cNvSpPr/>
          <p:nvPr/>
        </p:nvSpPr>
        <p:spPr>
          <a:xfrm>
            <a:off x="6220652" y="4869160"/>
            <a:ext cx="1951748" cy="5760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Contoh Soal</a:t>
            </a:r>
          </a:p>
        </p:txBody>
      </p:sp>
    </p:spTree>
    <p:extLst>
      <p:ext uri="{BB962C8B-B14F-4D97-AF65-F5344CB8AC3E}">
        <p14:creationId xmlns:p14="http://schemas.microsoft.com/office/powerpoint/2010/main" val="285016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rot="5400000" flipH="1" flipV="1">
            <a:off x="228601" y="2743200"/>
            <a:ext cx="2286000" cy="317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62000" y="3505200"/>
            <a:ext cx="28194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1333500" y="2171700"/>
            <a:ext cx="1371600" cy="1295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981201" y="2819400"/>
            <a:ext cx="1371600" cy="3175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1371600" y="2133600"/>
            <a:ext cx="1295400" cy="1588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14600" y="19812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•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828800" y="1828800"/>
            <a:ext cx="284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90800" y="2590800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y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90800" y="1828800"/>
            <a:ext cx="720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A(x,y)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62000" y="1219200"/>
            <a:ext cx="2422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Calibri" pitchFamily="34" charset="0"/>
              </a:rPr>
              <a:t>A. Koordianat Cartesius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724400" y="1981200"/>
            <a:ext cx="4038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Calibri" pitchFamily="34" charset="0"/>
              </a:rPr>
              <a:t>Suatu titik A dapat dinyatakan dengan pasangan berurutan A(x,y)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800600" y="2667000"/>
            <a:ext cx="34591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X : Jarak tiitik A terhadap sumbu - y</a:t>
            </a:r>
          </a:p>
          <a:p>
            <a:pPr eaLnBrk="1" hangingPunct="1"/>
            <a:r>
              <a:rPr lang="en-US">
                <a:latin typeface="Calibri" pitchFamily="34" charset="0"/>
              </a:rPr>
              <a:t>Y : Jarak titik A terhadap sumbu  -X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066800" y="3505200"/>
            <a:ext cx="33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O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914400" y="4267200"/>
            <a:ext cx="998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latin typeface="Calibri" pitchFamily="34" charset="0"/>
              </a:rPr>
              <a:t>Ingat !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2476501" y="4838700"/>
            <a:ext cx="1905000" cy="317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362200" y="4800600"/>
            <a:ext cx="2590800" cy="762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3429000" y="4191000"/>
            <a:ext cx="685800" cy="68580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038600" y="3886200"/>
            <a:ext cx="587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2060"/>
                </a:solidFill>
                <a:latin typeface="Calibri" pitchFamily="34" charset="0"/>
              </a:rPr>
              <a:t>(x,y)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667000" y="5105400"/>
            <a:ext cx="728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latin typeface="Calibri" pitchFamily="34" charset="0"/>
              </a:rPr>
              <a:t>(-x,-y)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590800" y="4343400"/>
            <a:ext cx="657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B050"/>
                </a:solidFill>
                <a:latin typeface="Calibri" pitchFamily="34" charset="0"/>
              </a:rPr>
              <a:t>(-x,y)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962400" y="5029200"/>
            <a:ext cx="657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1"/>
                </a:solidFill>
                <a:latin typeface="Calibri" pitchFamily="34" charset="0"/>
              </a:rPr>
              <a:t>(x,-y)</a:t>
            </a:r>
          </a:p>
        </p:txBody>
      </p:sp>
      <p:grpSp>
        <p:nvGrpSpPr>
          <p:cNvPr id="61" name="Group 103"/>
          <p:cNvGrpSpPr>
            <a:grpSpLocks/>
          </p:cNvGrpSpPr>
          <p:nvPr/>
        </p:nvGrpSpPr>
        <p:grpSpPr bwMode="auto">
          <a:xfrm>
            <a:off x="407988" y="6237312"/>
            <a:ext cx="1027114" cy="527050"/>
            <a:chOff x="389" y="3673"/>
            <a:chExt cx="647" cy="332"/>
          </a:xfrm>
        </p:grpSpPr>
        <p:grpSp>
          <p:nvGrpSpPr>
            <p:cNvPr id="62" name="Group 104"/>
            <p:cNvGrpSpPr>
              <a:grpSpLocks/>
            </p:cNvGrpSpPr>
            <p:nvPr/>
          </p:nvGrpSpPr>
          <p:grpSpPr bwMode="auto">
            <a:xfrm>
              <a:off x="598" y="3673"/>
              <a:ext cx="199" cy="199"/>
              <a:chOff x="454" y="3697"/>
              <a:chExt cx="199" cy="199"/>
            </a:xfrm>
          </p:grpSpPr>
          <p:sp>
            <p:nvSpPr>
              <p:cNvPr id="64" name="Freeform 105"/>
              <p:cNvSpPr>
                <a:spLocks/>
              </p:cNvSpPr>
              <p:nvPr/>
            </p:nvSpPr>
            <p:spPr bwMode="auto">
              <a:xfrm>
                <a:off x="497" y="3747"/>
                <a:ext cx="108" cy="100"/>
              </a:xfrm>
              <a:custGeom>
                <a:avLst/>
                <a:gdLst>
                  <a:gd name="T0" fmla="*/ 0 w 536"/>
                  <a:gd name="T1" fmla="*/ 0 h 503"/>
                  <a:gd name="T2" fmla="*/ 0 w 536"/>
                  <a:gd name="T3" fmla="*/ 0 h 503"/>
                  <a:gd name="T4" fmla="*/ 0 w 536"/>
                  <a:gd name="T5" fmla="*/ 0 h 503"/>
                  <a:gd name="T6" fmla="*/ 0 w 536"/>
                  <a:gd name="T7" fmla="*/ 0 h 503"/>
                  <a:gd name="T8" fmla="*/ 0 w 536"/>
                  <a:gd name="T9" fmla="*/ 0 h 503"/>
                  <a:gd name="T10" fmla="*/ 0 w 536"/>
                  <a:gd name="T11" fmla="*/ 0 h 503"/>
                  <a:gd name="T12" fmla="*/ 0 w 536"/>
                  <a:gd name="T13" fmla="*/ 0 h 503"/>
                  <a:gd name="T14" fmla="*/ 0 w 536"/>
                  <a:gd name="T15" fmla="*/ 0 h 503"/>
                  <a:gd name="T16" fmla="*/ 0 w 536"/>
                  <a:gd name="T17" fmla="*/ 0 h 503"/>
                  <a:gd name="T18" fmla="*/ 0 w 536"/>
                  <a:gd name="T19" fmla="*/ 0 h 503"/>
                  <a:gd name="T20" fmla="*/ 0 w 536"/>
                  <a:gd name="T21" fmla="*/ 0 h 503"/>
                  <a:gd name="T22" fmla="*/ 0 w 536"/>
                  <a:gd name="T23" fmla="*/ 0 h 503"/>
                  <a:gd name="T24" fmla="*/ 0 w 536"/>
                  <a:gd name="T25" fmla="*/ 0 h 503"/>
                  <a:gd name="T26" fmla="*/ 0 w 536"/>
                  <a:gd name="T27" fmla="*/ 0 h 503"/>
                  <a:gd name="T28" fmla="*/ 0 w 536"/>
                  <a:gd name="T29" fmla="*/ 0 h 503"/>
                  <a:gd name="T30" fmla="*/ 0 w 536"/>
                  <a:gd name="T31" fmla="*/ 0 h 503"/>
                  <a:gd name="T32" fmla="*/ 0 w 536"/>
                  <a:gd name="T33" fmla="*/ 0 h 503"/>
                  <a:gd name="T34" fmla="*/ 0 w 536"/>
                  <a:gd name="T35" fmla="*/ 0 h 503"/>
                  <a:gd name="T36" fmla="*/ 0 w 536"/>
                  <a:gd name="T37" fmla="*/ 0 h 503"/>
                  <a:gd name="T38" fmla="*/ 0 w 536"/>
                  <a:gd name="T39" fmla="*/ 0 h 503"/>
                  <a:gd name="T40" fmla="*/ 0 w 536"/>
                  <a:gd name="T41" fmla="*/ 0 h 503"/>
                  <a:gd name="T42" fmla="*/ 0 w 536"/>
                  <a:gd name="T43" fmla="*/ 0 h 503"/>
                  <a:gd name="T44" fmla="*/ 0 w 536"/>
                  <a:gd name="T45" fmla="*/ 0 h 503"/>
                  <a:gd name="T46" fmla="*/ 0 w 536"/>
                  <a:gd name="T47" fmla="*/ 0 h 503"/>
                  <a:gd name="T48" fmla="*/ 0 w 536"/>
                  <a:gd name="T49" fmla="*/ 0 h 503"/>
                  <a:gd name="T50" fmla="*/ 0 w 536"/>
                  <a:gd name="T51" fmla="*/ 0 h 503"/>
                  <a:gd name="T52" fmla="*/ 0 w 536"/>
                  <a:gd name="T53" fmla="*/ 0 h 503"/>
                  <a:gd name="T54" fmla="*/ 0 w 536"/>
                  <a:gd name="T55" fmla="*/ 0 h 503"/>
                  <a:gd name="T56" fmla="*/ 0 w 536"/>
                  <a:gd name="T57" fmla="*/ 0 h 503"/>
                  <a:gd name="T58" fmla="*/ 0 w 536"/>
                  <a:gd name="T59" fmla="*/ 0 h 503"/>
                  <a:gd name="T60" fmla="*/ 0 w 536"/>
                  <a:gd name="T61" fmla="*/ 0 h 503"/>
                  <a:gd name="T62" fmla="*/ 0 w 536"/>
                  <a:gd name="T63" fmla="*/ 0 h 503"/>
                  <a:gd name="T64" fmla="*/ 0 w 536"/>
                  <a:gd name="T65" fmla="*/ 0 h 503"/>
                  <a:gd name="T66" fmla="*/ 0 w 536"/>
                  <a:gd name="T67" fmla="*/ 0 h 503"/>
                  <a:gd name="T68" fmla="*/ 0 w 536"/>
                  <a:gd name="T69" fmla="*/ 0 h 503"/>
                  <a:gd name="T70" fmla="*/ 0 w 536"/>
                  <a:gd name="T71" fmla="*/ 0 h 503"/>
                  <a:gd name="T72" fmla="*/ 0 w 536"/>
                  <a:gd name="T73" fmla="*/ 0 h 503"/>
                  <a:gd name="T74" fmla="*/ 0 w 536"/>
                  <a:gd name="T75" fmla="*/ 0 h 503"/>
                  <a:gd name="T76" fmla="*/ 0 w 536"/>
                  <a:gd name="T77" fmla="*/ 0 h 503"/>
                  <a:gd name="T78" fmla="*/ 0 w 536"/>
                  <a:gd name="T79" fmla="*/ 0 h 503"/>
                  <a:gd name="T80" fmla="*/ 0 w 536"/>
                  <a:gd name="T81" fmla="*/ 0 h 503"/>
                  <a:gd name="T82" fmla="*/ 0 w 536"/>
                  <a:gd name="T83" fmla="*/ 0 h 503"/>
                  <a:gd name="T84" fmla="*/ 0 w 536"/>
                  <a:gd name="T85" fmla="*/ 0 h 50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6"/>
                  <a:gd name="T130" fmla="*/ 0 h 503"/>
                  <a:gd name="T131" fmla="*/ 536 w 536"/>
                  <a:gd name="T132" fmla="*/ 503 h 50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6" h="503">
                    <a:moveTo>
                      <a:pt x="226" y="113"/>
                    </a:moveTo>
                    <a:lnTo>
                      <a:pt x="271" y="116"/>
                    </a:lnTo>
                    <a:lnTo>
                      <a:pt x="292" y="119"/>
                    </a:lnTo>
                    <a:lnTo>
                      <a:pt x="313" y="123"/>
                    </a:lnTo>
                    <a:lnTo>
                      <a:pt x="352" y="133"/>
                    </a:lnTo>
                    <a:lnTo>
                      <a:pt x="387" y="146"/>
                    </a:lnTo>
                    <a:lnTo>
                      <a:pt x="418" y="161"/>
                    </a:lnTo>
                    <a:lnTo>
                      <a:pt x="431" y="169"/>
                    </a:lnTo>
                    <a:lnTo>
                      <a:pt x="445" y="179"/>
                    </a:lnTo>
                    <a:lnTo>
                      <a:pt x="456" y="188"/>
                    </a:lnTo>
                    <a:lnTo>
                      <a:pt x="469" y="199"/>
                    </a:lnTo>
                    <a:lnTo>
                      <a:pt x="490" y="223"/>
                    </a:lnTo>
                    <a:lnTo>
                      <a:pt x="498" y="234"/>
                    </a:lnTo>
                    <a:lnTo>
                      <a:pt x="506" y="248"/>
                    </a:lnTo>
                    <a:lnTo>
                      <a:pt x="519" y="276"/>
                    </a:lnTo>
                    <a:lnTo>
                      <a:pt x="528" y="307"/>
                    </a:lnTo>
                    <a:lnTo>
                      <a:pt x="531" y="323"/>
                    </a:lnTo>
                    <a:lnTo>
                      <a:pt x="534" y="341"/>
                    </a:lnTo>
                    <a:lnTo>
                      <a:pt x="536" y="376"/>
                    </a:lnTo>
                    <a:lnTo>
                      <a:pt x="534" y="416"/>
                    </a:lnTo>
                    <a:lnTo>
                      <a:pt x="530" y="458"/>
                    </a:lnTo>
                    <a:lnTo>
                      <a:pt x="525" y="479"/>
                    </a:lnTo>
                    <a:lnTo>
                      <a:pt x="522" y="503"/>
                    </a:lnTo>
                    <a:lnTo>
                      <a:pt x="520" y="479"/>
                    </a:lnTo>
                    <a:lnTo>
                      <a:pt x="516" y="458"/>
                    </a:lnTo>
                    <a:lnTo>
                      <a:pt x="511" y="437"/>
                    </a:lnTo>
                    <a:lnTo>
                      <a:pt x="503" y="420"/>
                    </a:lnTo>
                    <a:lnTo>
                      <a:pt x="491" y="403"/>
                    </a:lnTo>
                    <a:lnTo>
                      <a:pt x="479" y="390"/>
                    </a:lnTo>
                    <a:lnTo>
                      <a:pt x="464" y="376"/>
                    </a:lnTo>
                    <a:lnTo>
                      <a:pt x="447" y="366"/>
                    </a:lnTo>
                    <a:lnTo>
                      <a:pt x="426" y="356"/>
                    </a:lnTo>
                    <a:lnTo>
                      <a:pt x="404" y="348"/>
                    </a:lnTo>
                    <a:lnTo>
                      <a:pt x="380" y="341"/>
                    </a:lnTo>
                    <a:lnTo>
                      <a:pt x="354" y="338"/>
                    </a:lnTo>
                    <a:lnTo>
                      <a:pt x="325" y="334"/>
                    </a:lnTo>
                    <a:lnTo>
                      <a:pt x="294" y="333"/>
                    </a:lnTo>
                    <a:lnTo>
                      <a:pt x="261" y="333"/>
                    </a:lnTo>
                    <a:lnTo>
                      <a:pt x="226" y="336"/>
                    </a:lnTo>
                    <a:lnTo>
                      <a:pt x="226" y="450"/>
                    </a:lnTo>
                    <a:lnTo>
                      <a:pt x="0" y="224"/>
                    </a:lnTo>
                    <a:lnTo>
                      <a:pt x="226" y="0"/>
                    </a:lnTo>
                    <a:lnTo>
                      <a:pt x="226" y="113"/>
                    </a:lnTo>
                  </a:path>
                </a:pathLst>
              </a:custGeom>
              <a:solidFill>
                <a:srgbClr val="0000FF"/>
              </a:solidFill>
              <a:ln w="793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5" name="Freeform 106">
                <a:hlinkClick r:id="rId3" action="ppaction://hlinksldjump"/>
              </p:cNvPr>
              <p:cNvSpPr>
                <a:spLocks/>
              </p:cNvSpPr>
              <p:nvPr/>
            </p:nvSpPr>
            <p:spPr bwMode="auto">
              <a:xfrm>
                <a:off x="454" y="369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63" name="Text Box 107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389" y="3860"/>
              <a:ext cx="6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 err="1" smtClean="0">
                  <a:solidFill>
                    <a:srgbClr val="FF6600"/>
                  </a:solidFill>
                  <a:latin typeface="Trebuchet MS" pitchFamily="34" charset="0"/>
                </a:rPr>
                <a:t>Ke</a:t>
              </a:r>
              <a:r>
                <a:rPr lang="id-ID" sz="900" b="1" kern="0" dirty="0" smtClean="0">
                  <a:solidFill>
                    <a:srgbClr val="FF6600"/>
                  </a:solidFill>
                  <a:latin typeface="Trebuchet MS" pitchFamily="34" charset="0"/>
                </a:rPr>
                <a:t> Menu Utama</a:t>
              </a:r>
              <a:endParaRPr lang="en-US" sz="900" b="1" kern="0" dirty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862581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38200" y="838200"/>
            <a:ext cx="1982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Calibri" pitchFamily="34" charset="0"/>
              </a:rPr>
              <a:t>B. Koordinat kutub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rot="5400000" flipH="1" flipV="1">
            <a:off x="992188" y="2667000"/>
            <a:ext cx="2284412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3352800"/>
            <a:ext cx="27432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2057400" y="2057400"/>
            <a:ext cx="1371600" cy="121920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2057400" y="2895600"/>
            <a:ext cx="762000" cy="762000"/>
          </a:xfrm>
          <a:prstGeom prst="arc">
            <a:avLst>
              <a:gd name="adj1" fmla="val 17007159"/>
              <a:gd name="adj2" fmla="val 676396"/>
            </a:avLst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90800" y="2286000"/>
            <a:ext cx="265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r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828800" y="3276600"/>
            <a:ext cx="33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O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362200" y="2971800"/>
            <a:ext cx="315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>
                <a:latin typeface="Calibri" pitchFamily="34" charset="0"/>
              </a:rPr>
              <a:t>α</a:t>
            </a:r>
            <a:endParaRPr lang="en-US">
              <a:latin typeface="Calibri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352800" y="1752600"/>
            <a:ext cx="708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A(r,</a:t>
            </a:r>
            <a:r>
              <a:rPr lang="el-GR">
                <a:latin typeface="Calibri" pitchFamily="34" charset="0"/>
              </a:rPr>
              <a:t>α</a:t>
            </a:r>
            <a:r>
              <a:rPr lang="en-US">
                <a:latin typeface="Calibri" pitchFamily="34" charset="0"/>
              </a:rPr>
              <a:t>)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00400" y="18288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•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343400" y="1219200"/>
            <a:ext cx="411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Calibri" pitchFamily="34" charset="0"/>
              </a:rPr>
              <a:t>Suatu titik A dapat dinyatakan dengan pasangan berurutan A(r,</a:t>
            </a:r>
            <a:r>
              <a:rPr lang="el-GR" b="1">
                <a:latin typeface="Calibri" pitchFamily="34" charset="0"/>
              </a:rPr>
              <a:t>α</a:t>
            </a:r>
            <a:r>
              <a:rPr lang="en-US" b="1">
                <a:latin typeface="Calibri" pitchFamily="34" charset="0"/>
              </a:rPr>
              <a:t>)  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495800" y="2362200"/>
            <a:ext cx="40449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Calibri" pitchFamily="34" charset="0"/>
              </a:rPr>
              <a:t> r : Jarak titik A terhadap titik asal O(0,0)</a:t>
            </a:r>
          </a:p>
          <a:p>
            <a:pPr eaLnBrk="1" hangingPunct="1"/>
            <a:r>
              <a:rPr lang="el-GR" b="1">
                <a:latin typeface="Calibri" pitchFamily="34" charset="0"/>
              </a:rPr>
              <a:t>α</a:t>
            </a:r>
            <a:r>
              <a:rPr lang="en-US" b="1">
                <a:latin typeface="Calibri" pitchFamily="34" charset="0"/>
              </a:rPr>
              <a:t> : Sudut antara sumbu-x (x positif) </a:t>
            </a:r>
          </a:p>
          <a:p>
            <a:pPr eaLnBrk="1" hangingPunct="1"/>
            <a:r>
              <a:rPr lang="en-US" b="1">
                <a:latin typeface="Calibri" pitchFamily="34" charset="0"/>
              </a:rPr>
              <a:t>      terhadap garis OA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85800" y="4114800"/>
            <a:ext cx="998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latin typeface="Calibri" pitchFamily="34" charset="0"/>
              </a:rPr>
              <a:t>Ingat !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85800" y="4572000"/>
            <a:ext cx="3724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haroni" pitchFamily="2" charset="-79"/>
                <a:cs typeface="Aharoni" pitchFamily="2" charset="-79"/>
              </a:rPr>
              <a:t>Besar sudut di berbagai Kuadran.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5486401" y="4876800"/>
            <a:ext cx="2438400" cy="3175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181600" y="4724400"/>
            <a:ext cx="3200400" cy="1588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6705600" y="4038600"/>
            <a:ext cx="685800" cy="685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391400" y="3657600"/>
            <a:ext cx="631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(r,</a:t>
            </a:r>
            <a:r>
              <a:rPr lang="el-GR" b="1">
                <a:solidFill>
                  <a:srgbClr val="FF0000"/>
                </a:solidFill>
                <a:latin typeface="Calibri" pitchFamily="34" charset="0"/>
              </a:rPr>
              <a:t>α</a:t>
            </a:r>
            <a:r>
              <a:rPr lang="en-US" sz="800" b="1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US" sz="1600" b="1">
                <a:solidFill>
                  <a:srgbClr val="FF0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791200" y="4114800"/>
            <a:ext cx="631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B050"/>
                </a:solidFill>
                <a:latin typeface="Calibri" pitchFamily="34" charset="0"/>
              </a:rPr>
              <a:t>(r,</a:t>
            </a:r>
            <a:r>
              <a:rPr lang="el-GR" b="1">
                <a:solidFill>
                  <a:srgbClr val="00B050"/>
                </a:solidFill>
                <a:latin typeface="Calibri" pitchFamily="34" charset="0"/>
              </a:rPr>
              <a:t>α</a:t>
            </a:r>
            <a:r>
              <a:rPr lang="en-US" sz="800" b="1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1600" b="1">
                <a:solidFill>
                  <a:srgbClr val="00B05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791200" y="5105400"/>
            <a:ext cx="631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7030A0"/>
                </a:solidFill>
                <a:latin typeface="Calibri" pitchFamily="34" charset="0"/>
              </a:rPr>
              <a:t>(r,</a:t>
            </a:r>
            <a:r>
              <a:rPr lang="el-GR" b="1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en-US" sz="800" b="1">
                <a:solidFill>
                  <a:srgbClr val="7030A0"/>
                </a:solidFill>
                <a:latin typeface="Calibri" pitchFamily="34" charset="0"/>
              </a:rPr>
              <a:t>3</a:t>
            </a:r>
            <a:r>
              <a:rPr lang="en-US" sz="1600" b="1">
                <a:solidFill>
                  <a:srgbClr val="7030A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162800" y="5105400"/>
            <a:ext cx="631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C000"/>
                </a:solidFill>
                <a:latin typeface="Calibri" pitchFamily="34" charset="0"/>
              </a:rPr>
              <a:t>(r,</a:t>
            </a:r>
            <a:r>
              <a:rPr lang="el-GR" b="1">
                <a:solidFill>
                  <a:srgbClr val="FFC000"/>
                </a:solidFill>
                <a:latin typeface="Calibri" pitchFamily="34" charset="0"/>
              </a:rPr>
              <a:t>α</a:t>
            </a:r>
            <a:r>
              <a:rPr lang="en-US" sz="800" b="1">
                <a:solidFill>
                  <a:srgbClr val="FFC000"/>
                </a:solidFill>
                <a:latin typeface="Calibri" pitchFamily="34" charset="0"/>
              </a:rPr>
              <a:t>4</a:t>
            </a:r>
            <a:r>
              <a:rPr lang="en-US" sz="1600" b="1">
                <a:solidFill>
                  <a:srgbClr val="FFC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400800" y="4724400"/>
            <a:ext cx="33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O</a:t>
            </a:r>
          </a:p>
        </p:txBody>
      </p:sp>
      <p:grpSp>
        <p:nvGrpSpPr>
          <p:cNvPr id="44" name="Group 103"/>
          <p:cNvGrpSpPr>
            <a:grpSpLocks/>
          </p:cNvGrpSpPr>
          <p:nvPr/>
        </p:nvGrpSpPr>
        <p:grpSpPr bwMode="auto">
          <a:xfrm>
            <a:off x="407988" y="6237312"/>
            <a:ext cx="1027114" cy="527050"/>
            <a:chOff x="389" y="3673"/>
            <a:chExt cx="647" cy="332"/>
          </a:xfrm>
        </p:grpSpPr>
        <p:grpSp>
          <p:nvGrpSpPr>
            <p:cNvPr id="45" name="Group 104"/>
            <p:cNvGrpSpPr>
              <a:grpSpLocks/>
            </p:cNvGrpSpPr>
            <p:nvPr/>
          </p:nvGrpSpPr>
          <p:grpSpPr bwMode="auto">
            <a:xfrm>
              <a:off x="598" y="3673"/>
              <a:ext cx="199" cy="199"/>
              <a:chOff x="454" y="3697"/>
              <a:chExt cx="199" cy="199"/>
            </a:xfrm>
          </p:grpSpPr>
          <p:sp>
            <p:nvSpPr>
              <p:cNvPr id="47" name="Freeform 105"/>
              <p:cNvSpPr>
                <a:spLocks/>
              </p:cNvSpPr>
              <p:nvPr/>
            </p:nvSpPr>
            <p:spPr bwMode="auto">
              <a:xfrm>
                <a:off x="497" y="3747"/>
                <a:ext cx="108" cy="100"/>
              </a:xfrm>
              <a:custGeom>
                <a:avLst/>
                <a:gdLst>
                  <a:gd name="T0" fmla="*/ 0 w 536"/>
                  <a:gd name="T1" fmla="*/ 0 h 503"/>
                  <a:gd name="T2" fmla="*/ 0 w 536"/>
                  <a:gd name="T3" fmla="*/ 0 h 503"/>
                  <a:gd name="T4" fmla="*/ 0 w 536"/>
                  <a:gd name="T5" fmla="*/ 0 h 503"/>
                  <a:gd name="T6" fmla="*/ 0 w 536"/>
                  <a:gd name="T7" fmla="*/ 0 h 503"/>
                  <a:gd name="T8" fmla="*/ 0 w 536"/>
                  <a:gd name="T9" fmla="*/ 0 h 503"/>
                  <a:gd name="T10" fmla="*/ 0 w 536"/>
                  <a:gd name="T11" fmla="*/ 0 h 503"/>
                  <a:gd name="T12" fmla="*/ 0 w 536"/>
                  <a:gd name="T13" fmla="*/ 0 h 503"/>
                  <a:gd name="T14" fmla="*/ 0 w 536"/>
                  <a:gd name="T15" fmla="*/ 0 h 503"/>
                  <a:gd name="T16" fmla="*/ 0 w 536"/>
                  <a:gd name="T17" fmla="*/ 0 h 503"/>
                  <a:gd name="T18" fmla="*/ 0 w 536"/>
                  <a:gd name="T19" fmla="*/ 0 h 503"/>
                  <a:gd name="T20" fmla="*/ 0 w 536"/>
                  <a:gd name="T21" fmla="*/ 0 h 503"/>
                  <a:gd name="T22" fmla="*/ 0 w 536"/>
                  <a:gd name="T23" fmla="*/ 0 h 503"/>
                  <a:gd name="T24" fmla="*/ 0 w 536"/>
                  <a:gd name="T25" fmla="*/ 0 h 503"/>
                  <a:gd name="T26" fmla="*/ 0 w 536"/>
                  <a:gd name="T27" fmla="*/ 0 h 503"/>
                  <a:gd name="T28" fmla="*/ 0 w 536"/>
                  <a:gd name="T29" fmla="*/ 0 h 503"/>
                  <a:gd name="T30" fmla="*/ 0 w 536"/>
                  <a:gd name="T31" fmla="*/ 0 h 503"/>
                  <a:gd name="T32" fmla="*/ 0 w 536"/>
                  <a:gd name="T33" fmla="*/ 0 h 503"/>
                  <a:gd name="T34" fmla="*/ 0 w 536"/>
                  <a:gd name="T35" fmla="*/ 0 h 503"/>
                  <a:gd name="T36" fmla="*/ 0 w 536"/>
                  <a:gd name="T37" fmla="*/ 0 h 503"/>
                  <a:gd name="T38" fmla="*/ 0 w 536"/>
                  <a:gd name="T39" fmla="*/ 0 h 503"/>
                  <a:gd name="T40" fmla="*/ 0 w 536"/>
                  <a:gd name="T41" fmla="*/ 0 h 503"/>
                  <a:gd name="T42" fmla="*/ 0 w 536"/>
                  <a:gd name="T43" fmla="*/ 0 h 503"/>
                  <a:gd name="T44" fmla="*/ 0 w 536"/>
                  <a:gd name="T45" fmla="*/ 0 h 503"/>
                  <a:gd name="T46" fmla="*/ 0 w 536"/>
                  <a:gd name="T47" fmla="*/ 0 h 503"/>
                  <a:gd name="T48" fmla="*/ 0 w 536"/>
                  <a:gd name="T49" fmla="*/ 0 h 503"/>
                  <a:gd name="T50" fmla="*/ 0 w 536"/>
                  <a:gd name="T51" fmla="*/ 0 h 503"/>
                  <a:gd name="T52" fmla="*/ 0 w 536"/>
                  <a:gd name="T53" fmla="*/ 0 h 503"/>
                  <a:gd name="T54" fmla="*/ 0 w 536"/>
                  <a:gd name="T55" fmla="*/ 0 h 503"/>
                  <a:gd name="T56" fmla="*/ 0 w 536"/>
                  <a:gd name="T57" fmla="*/ 0 h 503"/>
                  <a:gd name="T58" fmla="*/ 0 w 536"/>
                  <a:gd name="T59" fmla="*/ 0 h 503"/>
                  <a:gd name="T60" fmla="*/ 0 w 536"/>
                  <a:gd name="T61" fmla="*/ 0 h 503"/>
                  <a:gd name="T62" fmla="*/ 0 w 536"/>
                  <a:gd name="T63" fmla="*/ 0 h 503"/>
                  <a:gd name="T64" fmla="*/ 0 w 536"/>
                  <a:gd name="T65" fmla="*/ 0 h 503"/>
                  <a:gd name="T66" fmla="*/ 0 w 536"/>
                  <a:gd name="T67" fmla="*/ 0 h 503"/>
                  <a:gd name="T68" fmla="*/ 0 w 536"/>
                  <a:gd name="T69" fmla="*/ 0 h 503"/>
                  <a:gd name="T70" fmla="*/ 0 w 536"/>
                  <a:gd name="T71" fmla="*/ 0 h 503"/>
                  <a:gd name="T72" fmla="*/ 0 w 536"/>
                  <a:gd name="T73" fmla="*/ 0 h 503"/>
                  <a:gd name="T74" fmla="*/ 0 w 536"/>
                  <a:gd name="T75" fmla="*/ 0 h 503"/>
                  <a:gd name="T76" fmla="*/ 0 w 536"/>
                  <a:gd name="T77" fmla="*/ 0 h 503"/>
                  <a:gd name="T78" fmla="*/ 0 w 536"/>
                  <a:gd name="T79" fmla="*/ 0 h 503"/>
                  <a:gd name="T80" fmla="*/ 0 w 536"/>
                  <a:gd name="T81" fmla="*/ 0 h 503"/>
                  <a:gd name="T82" fmla="*/ 0 w 536"/>
                  <a:gd name="T83" fmla="*/ 0 h 503"/>
                  <a:gd name="T84" fmla="*/ 0 w 536"/>
                  <a:gd name="T85" fmla="*/ 0 h 50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6"/>
                  <a:gd name="T130" fmla="*/ 0 h 503"/>
                  <a:gd name="T131" fmla="*/ 536 w 536"/>
                  <a:gd name="T132" fmla="*/ 503 h 50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6" h="503">
                    <a:moveTo>
                      <a:pt x="226" y="113"/>
                    </a:moveTo>
                    <a:lnTo>
                      <a:pt x="271" y="116"/>
                    </a:lnTo>
                    <a:lnTo>
                      <a:pt x="292" y="119"/>
                    </a:lnTo>
                    <a:lnTo>
                      <a:pt x="313" y="123"/>
                    </a:lnTo>
                    <a:lnTo>
                      <a:pt x="352" y="133"/>
                    </a:lnTo>
                    <a:lnTo>
                      <a:pt x="387" y="146"/>
                    </a:lnTo>
                    <a:lnTo>
                      <a:pt x="418" y="161"/>
                    </a:lnTo>
                    <a:lnTo>
                      <a:pt x="431" y="169"/>
                    </a:lnTo>
                    <a:lnTo>
                      <a:pt x="445" y="179"/>
                    </a:lnTo>
                    <a:lnTo>
                      <a:pt x="456" y="188"/>
                    </a:lnTo>
                    <a:lnTo>
                      <a:pt x="469" y="199"/>
                    </a:lnTo>
                    <a:lnTo>
                      <a:pt x="490" y="223"/>
                    </a:lnTo>
                    <a:lnTo>
                      <a:pt x="498" y="234"/>
                    </a:lnTo>
                    <a:lnTo>
                      <a:pt x="506" y="248"/>
                    </a:lnTo>
                    <a:lnTo>
                      <a:pt x="519" y="276"/>
                    </a:lnTo>
                    <a:lnTo>
                      <a:pt x="528" y="307"/>
                    </a:lnTo>
                    <a:lnTo>
                      <a:pt x="531" y="323"/>
                    </a:lnTo>
                    <a:lnTo>
                      <a:pt x="534" y="341"/>
                    </a:lnTo>
                    <a:lnTo>
                      <a:pt x="536" y="376"/>
                    </a:lnTo>
                    <a:lnTo>
                      <a:pt x="534" y="416"/>
                    </a:lnTo>
                    <a:lnTo>
                      <a:pt x="530" y="458"/>
                    </a:lnTo>
                    <a:lnTo>
                      <a:pt x="525" y="479"/>
                    </a:lnTo>
                    <a:lnTo>
                      <a:pt x="522" y="503"/>
                    </a:lnTo>
                    <a:lnTo>
                      <a:pt x="520" y="479"/>
                    </a:lnTo>
                    <a:lnTo>
                      <a:pt x="516" y="458"/>
                    </a:lnTo>
                    <a:lnTo>
                      <a:pt x="511" y="437"/>
                    </a:lnTo>
                    <a:lnTo>
                      <a:pt x="503" y="420"/>
                    </a:lnTo>
                    <a:lnTo>
                      <a:pt x="491" y="403"/>
                    </a:lnTo>
                    <a:lnTo>
                      <a:pt x="479" y="390"/>
                    </a:lnTo>
                    <a:lnTo>
                      <a:pt x="464" y="376"/>
                    </a:lnTo>
                    <a:lnTo>
                      <a:pt x="447" y="366"/>
                    </a:lnTo>
                    <a:lnTo>
                      <a:pt x="426" y="356"/>
                    </a:lnTo>
                    <a:lnTo>
                      <a:pt x="404" y="348"/>
                    </a:lnTo>
                    <a:lnTo>
                      <a:pt x="380" y="341"/>
                    </a:lnTo>
                    <a:lnTo>
                      <a:pt x="354" y="338"/>
                    </a:lnTo>
                    <a:lnTo>
                      <a:pt x="325" y="334"/>
                    </a:lnTo>
                    <a:lnTo>
                      <a:pt x="294" y="333"/>
                    </a:lnTo>
                    <a:lnTo>
                      <a:pt x="261" y="333"/>
                    </a:lnTo>
                    <a:lnTo>
                      <a:pt x="226" y="336"/>
                    </a:lnTo>
                    <a:lnTo>
                      <a:pt x="226" y="450"/>
                    </a:lnTo>
                    <a:lnTo>
                      <a:pt x="0" y="224"/>
                    </a:lnTo>
                    <a:lnTo>
                      <a:pt x="226" y="0"/>
                    </a:lnTo>
                    <a:lnTo>
                      <a:pt x="226" y="113"/>
                    </a:lnTo>
                  </a:path>
                </a:pathLst>
              </a:custGeom>
              <a:solidFill>
                <a:srgbClr val="0000FF"/>
              </a:solidFill>
              <a:ln w="793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8" name="Freeform 106">
                <a:hlinkClick r:id="rId3" action="ppaction://hlinksldjump"/>
              </p:cNvPr>
              <p:cNvSpPr>
                <a:spLocks/>
              </p:cNvSpPr>
              <p:nvPr/>
            </p:nvSpPr>
            <p:spPr bwMode="auto">
              <a:xfrm>
                <a:off x="454" y="369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46" name="Text Box 107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389" y="3860"/>
              <a:ext cx="6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 err="1" smtClean="0">
                  <a:solidFill>
                    <a:srgbClr val="FF6600"/>
                  </a:solidFill>
                  <a:latin typeface="Trebuchet MS" pitchFamily="34" charset="0"/>
                </a:rPr>
                <a:t>Ke</a:t>
              </a:r>
              <a:r>
                <a:rPr lang="id-ID" sz="900" b="1" kern="0" dirty="0" smtClean="0">
                  <a:solidFill>
                    <a:srgbClr val="FF6600"/>
                  </a:solidFill>
                  <a:latin typeface="Trebuchet MS" pitchFamily="34" charset="0"/>
                </a:rPr>
                <a:t> Menu Utama</a:t>
              </a:r>
              <a:endParaRPr lang="en-US" sz="900" b="1" kern="0" dirty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827046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3400" y="762000"/>
            <a:ext cx="723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latin typeface="Calibri" pitchFamily="34" charset="0"/>
              </a:rPr>
              <a:t>C. Hubungan Koordinat Kartesius dan Koordinat Kutub 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rot="5400000" flipH="1" flipV="1">
            <a:off x="495301" y="2552700"/>
            <a:ext cx="1905000" cy="317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143000" y="3124200"/>
            <a:ext cx="24384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1447800" y="2057400"/>
            <a:ext cx="1066800" cy="10668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981201" y="2590800"/>
            <a:ext cx="1066800" cy="31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1447800" y="2057400"/>
            <a:ext cx="10668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1295400" y="2743200"/>
            <a:ext cx="685800" cy="685800"/>
          </a:xfrm>
          <a:prstGeom prst="arc">
            <a:avLst>
              <a:gd name="adj1" fmla="val 17786123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00200" y="2819400"/>
            <a:ext cx="315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>
                <a:latin typeface="Calibri" pitchFamily="34" charset="0"/>
              </a:rPr>
              <a:t>α</a:t>
            </a:r>
            <a:endParaRPr lang="en-US">
              <a:latin typeface="Calibri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752600" y="2286000"/>
            <a:ext cx="265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r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905000" y="3048000"/>
            <a:ext cx="284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14600" y="2514600"/>
            <a:ext cx="288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y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438400" y="1752600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43000" y="3048000"/>
            <a:ext cx="33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33800" y="2286000"/>
            <a:ext cx="4495800" cy="13239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b="1" dirty="0" err="1"/>
              <a:t>Jika</a:t>
            </a:r>
            <a:r>
              <a:rPr lang="en-US" sz="2000" b="1" dirty="0"/>
              <a:t> </a:t>
            </a:r>
            <a:r>
              <a:rPr lang="en-US" sz="2000" b="1" dirty="0" err="1"/>
              <a:t>diketahui</a:t>
            </a:r>
            <a:r>
              <a:rPr lang="en-US" sz="2000" b="1" dirty="0"/>
              <a:t> </a:t>
            </a:r>
            <a:r>
              <a:rPr lang="en-US" sz="2000" b="1" dirty="0" err="1"/>
              <a:t>Kordinat</a:t>
            </a:r>
            <a:r>
              <a:rPr lang="en-US" sz="2000" b="1" dirty="0"/>
              <a:t> </a:t>
            </a:r>
            <a:r>
              <a:rPr lang="en-US" sz="2000" b="1" dirty="0" err="1"/>
              <a:t>kutub</a:t>
            </a:r>
            <a:r>
              <a:rPr lang="en-US" sz="2000" b="1" dirty="0"/>
              <a:t>  A(r,</a:t>
            </a:r>
            <a:r>
              <a:rPr lang="el-GR" sz="2000" b="1" dirty="0"/>
              <a:t>α</a:t>
            </a:r>
            <a:r>
              <a:rPr lang="en-US" sz="2000" b="1" dirty="0"/>
              <a:t>) 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       </a:t>
            </a:r>
            <a:r>
              <a:rPr lang="en-US" sz="2000" b="1" dirty="0" err="1"/>
              <a:t>Maka</a:t>
            </a:r>
            <a:r>
              <a:rPr lang="en-US" sz="2000" b="1" dirty="0"/>
              <a:t> : x = r . Cos </a:t>
            </a:r>
            <a:r>
              <a:rPr lang="el-GR" sz="2000" b="1" dirty="0"/>
              <a:t>α</a:t>
            </a:r>
            <a:endParaRPr lang="en-US" sz="2000" b="1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	               y = r . Sin </a:t>
            </a:r>
            <a:r>
              <a:rPr lang="el-GR" sz="2000" b="1" dirty="0"/>
              <a:t>α</a:t>
            </a:r>
            <a:endParaRPr lang="en-US" sz="2000" b="1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		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0" y="3962400"/>
            <a:ext cx="4495800" cy="19383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2. </a:t>
            </a:r>
            <a:r>
              <a:rPr lang="en-US" sz="2000" b="1" dirty="0" err="1"/>
              <a:t>Jika</a:t>
            </a:r>
            <a:r>
              <a:rPr lang="en-US" sz="2000" b="1" dirty="0"/>
              <a:t> </a:t>
            </a:r>
            <a:r>
              <a:rPr lang="en-US" sz="2000" b="1" dirty="0" err="1"/>
              <a:t>diketahui</a:t>
            </a:r>
            <a:r>
              <a:rPr lang="en-US" sz="2000" b="1" dirty="0"/>
              <a:t> </a:t>
            </a:r>
            <a:r>
              <a:rPr lang="en-US" sz="2000" b="1" dirty="0" err="1"/>
              <a:t>Koordinat</a:t>
            </a:r>
            <a:r>
              <a:rPr lang="en-US" sz="2000" b="1" dirty="0"/>
              <a:t> </a:t>
            </a:r>
            <a:r>
              <a:rPr lang="en-US" sz="2000" b="1" dirty="0" err="1"/>
              <a:t>Kartesius</a:t>
            </a:r>
            <a:r>
              <a:rPr lang="en-US" sz="2000" b="1" dirty="0"/>
              <a:t>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    (</a:t>
            </a:r>
            <a:r>
              <a:rPr lang="en-US" sz="2000" b="1" dirty="0" err="1"/>
              <a:t>x,y</a:t>
            </a:r>
            <a:r>
              <a:rPr lang="en-US" sz="2000" b="1" dirty="0"/>
              <a:t>)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    </a:t>
            </a:r>
            <a:r>
              <a:rPr lang="en-US" sz="2000" b="1" dirty="0" err="1"/>
              <a:t>Maka</a:t>
            </a:r>
            <a:r>
              <a:rPr lang="en-US" sz="2000" b="1" dirty="0"/>
              <a:t> 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/>
          </a:p>
        </p:txBody>
      </p:sp>
      <p:sp>
        <p:nvSpPr>
          <p:cNvPr id="3380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3810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381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800600"/>
            <a:ext cx="14954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13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381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257800"/>
            <a:ext cx="1085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16" name="Rectangle 9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cxnSp>
        <p:nvCxnSpPr>
          <p:cNvPr id="32" name="Curved Connector 31"/>
          <p:cNvCxnSpPr/>
          <p:nvPr/>
        </p:nvCxnSpPr>
        <p:spPr>
          <a:xfrm rot="10800000">
            <a:off x="2667000" y="5181600"/>
            <a:ext cx="1066800" cy="533400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533400" y="5029200"/>
            <a:ext cx="1995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Baskerville Old Face" pitchFamily="18" charset="0"/>
              </a:rPr>
              <a:t>Ingat letak Kuadran</a:t>
            </a:r>
          </a:p>
        </p:txBody>
      </p:sp>
      <p:sp>
        <p:nvSpPr>
          <p:cNvPr id="338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3820" name="Rectangle 12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3821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3822" name="Rectangle 15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cxnSp>
        <p:nvCxnSpPr>
          <p:cNvPr id="51" name="Curved Connector 50"/>
          <p:cNvCxnSpPr/>
          <p:nvPr/>
        </p:nvCxnSpPr>
        <p:spPr>
          <a:xfrm flipV="1">
            <a:off x="2590800" y="3429000"/>
            <a:ext cx="1066800" cy="838200"/>
          </a:xfrm>
          <a:prstGeom prst="curvedConnector3">
            <a:avLst>
              <a:gd name="adj1" fmla="val 50000"/>
            </a:avLst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ight Brace 34"/>
          <p:cNvSpPr/>
          <p:nvPr/>
        </p:nvSpPr>
        <p:spPr>
          <a:xfrm>
            <a:off x="2438400" y="3962400"/>
            <a:ext cx="76200" cy="609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8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657600"/>
            <a:ext cx="1000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27" name="Rectangle 3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382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343400"/>
            <a:ext cx="9715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30" name="Rectangle 6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pSp>
        <p:nvGrpSpPr>
          <p:cNvPr id="66" name="Group 103"/>
          <p:cNvGrpSpPr>
            <a:grpSpLocks/>
          </p:cNvGrpSpPr>
          <p:nvPr/>
        </p:nvGrpSpPr>
        <p:grpSpPr bwMode="auto">
          <a:xfrm>
            <a:off x="407988" y="6237312"/>
            <a:ext cx="1027114" cy="527050"/>
            <a:chOff x="389" y="3673"/>
            <a:chExt cx="647" cy="332"/>
          </a:xfrm>
        </p:grpSpPr>
        <p:grpSp>
          <p:nvGrpSpPr>
            <p:cNvPr id="67" name="Group 104"/>
            <p:cNvGrpSpPr>
              <a:grpSpLocks/>
            </p:cNvGrpSpPr>
            <p:nvPr/>
          </p:nvGrpSpPr>
          <p:grpSpPr bwMode="auto">
            <a:xfrm>
              <a:off x="598" y="3673"/>
              <a:ext cx="199" cy="199"/>
              <a:chOff x="454" y="3697"/>
              <a:chExt cx="199" cy="199"/>
            </a:xfrm>
          </p:grpSpPr>
          <p:sp>
            <p:nvSpPr>
              <p:cNvPr id="69" name="Freeform 105"/>
              <p:cNvSpPr>
                <a:spLocks/>
              </p:cNvSpPr>
              <p:nvPr/>
            </p:nvSpPr>
            <p:spPr bwMode="auto">
              <a:xfrm>
                <a:off x="497" y="3747"/>
                <a:ext cx="108" cy="100"/>
              </a:xfrm>
              <a:custGeom>
                <a:avLst/>
                <a:gdLst>
                  <a:gd name="T0" fmla="*/ 0 w 536"/>
                  <a:gd name="T1" fmla="*/ 0 h 503"/>
                  <a:gd name="T2" fmla="*/ 0 w 536"/>
                  <a:gd name="T3" fmla="*/ 0 h 503"/>
                  <a:gd name="T4" fmla="*/ 0 w 536"/>
                  <a:gd name="T5" fmla="*/ 0 h 503"/>
                  <a:gd name="T6" fmla="*/ 0 w 536"/>
                  <a:gd name="T7" fmla="*/ 0 h 503"/>
                  <a:gd name="T8" fmla="*/ 0 w 536"/>
                  <a:gd name="T9" fmla="*/ 0 h 503"/>
                  <a:gd name="T10" fmla="*/ 0 w 536"/>
                  <a:gd name="T11" fmla="*/ 0 h 503"/>
                  <a:gd name="T12" fmla="*/ 0 w 536"/>
                  <a:gd name="T13" fmla="*/ 0 h 503"/>
                  <a:gd name="T14" fmla="*/ 0 w 536"/>
                  <a:gd name="T15" fmla="*/ 0 h 503"/>
                  <a:gd name="T16" fmla="*/ 0 w 536"/>
                  <a:gd name="T17" fmla="*/ 0 h 503"/>
                  <a:gd name="T18" fmla="*/ 0 w 536"/>
                  <a:gd name="T19" fmla="*/ 0 h 503"/>
                  <a:gd name="T20" fmla="*/ 0 w 536"/>
                  <a:gd name="T21" fmla="*/ 0 h 503"/>
                  <a:gd name="T22" fmla="*/ 0 w 536"/>
                  <a:gd name="T23" fmla="*/ 0 h 503"/>
                  <a:gd name="T24" fmla="*/ 0 w 536"/>
                  <a:gd name="T25" fmla="*/ 0 h 503"/>
                  <a:gd name="T26" fmla="*/ 0 w 536"/>
                  <a:gd name="T27" fmla="*/ 0 h 503"/>
                  <a:gd name="T28" fmla="*/ 0 w 536"/>
                  <a:gd name="T29" fmla="*/ 0 h 503"/>
                  <a:gd name="T30" fmla="*/ 0 w 536"/>
                  <a:gd name="T31" fmla="*/ 0 h 503"/>
                  <a:gd name="T32" fmla="*/ 0 w 536"/>
                  <a:gd name="T33" fmla="*/ 0 h 503"/>
                  <a:gd name="T34" fmla="*/ 0 w 536"/>
                  <a:gd name="T35" fmla="*/ 0 h 503"/>
                  <a:gd name="T36" fmla="*/ 0 w 536"/>
                  <a:gd name="T37" fmla="*/ 0 h 503"/>
                  <a:gd name="T38" fmla="*/ 0 w 536"/>
                  <a:gd name="T39" fmla="*/ 0 h 503"/>
                  <a:gd name="T40" fmla="*/ 0 w 536"/>
                  <a:gd name="T41" fmla="*/ 0 h 503"/>
                  <a:gd name="T42" fmla="*/ 0 w 536"/>
                  <a:gd name="T43" fmla="*/ 0 h 503"/>
                  <a:gd name="T44" fmla="*/ 0 w 536"/>
                  <a:gd name="T45" fmla="*/ 0 h 503"/>
                  <a:gd name="T46" fmla="*/ 0 w 536"/>
                  <a:gd name="T47" fmla="*/ 0 h 503"/>
                  <a:gd name="T48" fmla="*/ 0 w 536"/>
                  <a:gd name="T49" fmla="*/ 0 h 503"/>
                  <a:gd name="T50" fmla="*/ 0 w 536"/>
                  <a:gd name="T51" fmla="*/ 0 h 503"/>
                  <a:gd name="T52" fmla="*/ 0 w 536"/>
                  <a:gd name="T53" fmla="*/ 0 h 503"/>
                  <a:gd name="T54" fmla="*/ 0 w 536"/>
                  <a:gd name="T55" fmla="*/ 0 h 503"/>
                  <a:gd name="T56" fmla="*/ 0 w 536"/>
                  <a:gd name="T57" fmla="*/ 0 h 503"/>
                  <a:gd name="T58" fmla="*/ 0 w 536"/>
                  <a:gd name="T59" fmla="*/ 0 h 503"/>
                  <a:gd name="T60" fmla="*/ 0 w 536"/>
                  <a:gd name="T61" fmla="*/ 0 h 503"/>
                  <a:gd name="T62" fmla="*/ 0 w 536"/>
                  <a:gd name="T63" fmla="*/ 0 h 503"/>
                  <a:gd name="T64" fmla="*/ 0 w 536"/>
                  <a:gd name="T65" fmla="*/ 0 h 503"/>
                  <a:gd name="T66" fmla="*/ 0 w 536"/>
                  <a:gd name="T67" fmla="*/ 0 h 503"/>
                  <a:gd name="T68" fmla="*/ 0 w 536"/>
                  <a:gd name="T69" fmla="*/ 0 h 503"/>
                  <a:gd name="T70" fmla="*/ 0 w 536"/>
                  <a:gd name="T71" fmla="*/ 0 h 503"/>
                  <a:gd name="T72" fmla="*/ 0 w 536"/>
                  <a:gd name="T73" fmla="*/ 0 h 503"/>
                  <a:gd name="T74" fmla="*/ 0 w 536"/>
                  <a:gd name="T75" fmla="*/ 0 h 503"/>
                  <a:gd name="T76" fmla="*/ 0 w 536"/>
                  <a:gd name="T77" fmla="*/ 0 h 503"/>
                  <a:gd name="T78" fmla="*/ 0 w 536"/>
                  <a:gd name="T79" fmla="*/ 0 h 503"/>
                  <a:gd name="T80" fmla="*/ 0 w 536"/>
                  <a:gd name="T81" fmla="*/ 0 h 503"/>
                  <a:gd name="T82" fmla="*/ 0 w 536"/>
                  <a:gd name="T83" fmla="*/ 0 h 503"/>
                  <a:gd name="T84" fmla="*/ 0 w 536"/>
                  <a:gd name="T85" fmla="*/ 0 h 50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6"/>
                  <a:gd name="T130" fmla="*/ 0 h 503"/>
                  <a:gd name="T131" fmla="*/ 536 w 536"/>
                  <a:gd name="T132" fmla="*/ 503 h 50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6" h="503">
                    <a:moveTo>
                      <a:pt x="226" y="113"/>
                    </a:moveTo>
                    <a:lnTo>
                      <a:pt x="271" y="116"/>
                    </a:lnTo>
                    <a:lnTo>
                      <a:pt x="292" y="119"/>
                    </a:lnTo>
                    <a:lnTo>
                      <a:pt x="313" y="123"/>
                    </a:lnTo>
                    <a:lnTo>
                      <a:pt x="352" y="133"/>
                    </a:lnTo>
                    <a:lnTo>
                      <a:pt x="387" y="146"/>
                    </a:lnTo>
                    <a:lnTo>
                      <a:pt x="418" y="161"/>
                    </a:lnTo>
                    <a:lnTo>
                      <a:pt x="431" y="169"/>
                    </a:lnTo>
                    <a:lnTo>
                      <a:pt x="445" y="179"/>
                    </a:lnTo>
                    <a:lnTo>
                      <a:pt x="456" y="188"/>
                    </a:lnTo>
                    <a:lnTo>
                      <a:pt x="469" y="199"/>
                    </a:lnTo>
                    <a:lnTo>
                      <a:pt x="490" y="223"/>
                    </a:lnTo>
                    <a:lnTo>
                      <a:pt x="498" y="234"/>
                    </a:lnTo>
                    <a:lnTo>
                      <a:pt x="506" y="248"/>
                    </a:lnTo>
                    <a:lnTo>
                      <a:pt x="519" y="276"/>
                    </a:lnTo>
                    <a:lnTo>
                      <a:pt x="528" y="307"/>
                    </a:lnTo>
                    <a:lnTo>
                      <a:pt x="531" y="323"/>
                    </a:lnTo>
                    <a:lnTo>
                      <a:pt x="534" y="341"/>
                    </a:lnTo>
                    <a:lnTo>
                      <a:pt x="536" y="376"/>
                    </a:lnTo>
                    <a:lnTo>
                      <a:pt x="534" y="416"/>
                    </a:lnTo>
                    <a:lnTo>
                      <a:pt x="530" y="458"/>
                    </a:lnTo>
                    <a:lnTo>
                      <a:pt x="525" y="479"/>
                    </a:lnTo>
                    <a:lnTo>
                      <a:pt x="522" y="503"/>
                    </a:lnTo>
                    <a:lnTo>
                      <a:pt x="520" y="479"/>
                    </a:lnTo>
                    <a:lnTo>
                      <a:pt x="516" y="458"/>
                    </a:lnTo>
                    <a:lnTo>
                      <a:pt x="511" y="437"/>
                    </a:lnTo>
                    <a:lnTo>
                      <a:pt x="503" y="420"/>
                    </a:lnTo>
                    <a:lnTo>
                      <a:pt x="491" y="403"/>
                    </a:lnTo>
                    <a:lnTo>
                      <a:pt x="479" y="390"/>
                    </a:lnTo>
                    <a:lnTo>
                      <a:pt x="464" y="376"/>
                    </a:lnTo>
                    <a:lnTo>
                      <a:pt x="447" y="366"/>
                    </a:lnTo>
                    <a:lnTo>
                      <a:pt x="426" y="356"/>
                    </a:lnTo>
                    <a:lnTo>
                      <a:pt x="404" y="348"/>
                    </a:lnTo>
                    <a:lnTo>
                      <a:pt x="380" y="341"/>
                    </a:lnTo>
                    <a:lnTo>
                      <a:pt x="354" y="338"/>
                    </a:lnTo>
                    <a:lnTo>
                      <a:pt x="325" y="334"/>
                    </a:lnTo>
                    <a:lnTo>
                      <a:pt x="294" y="333"/>
                    </a:lnTo>
                    <a:lnTo>
                      <a:pt x="261" y="333"/>
                    </a:lnTo>
                    <a:lnTo>
                      <a:pt x="226" y="336"/>
                    </a:lnTo>
                    <a:lnTo>
                      <a:pt x="226" y="450"/>
                    </a:lnTo>
                    <a:lnTo>
                      <a:pt x="0" y="224"/>
                    </a:lnTo>
                    <a:lnTo>
                      <a:pt x="226" y="0"/>
                    </a:lnTo>
                    <a:lnTo>
                      <a:pt x="226" y="113"/>
                    </a:lnTo>
                  </a:path>
                </a:pathLst>
              </a:custGeom>
              <a:solidFill>
                <a:srgbClr val="0000FF"/>
              </a:solidFill>
              <a:ln w="793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0" name="Freeform 106">
                <a:hlinkClick r:id="rId7" action="ppaction://hlinksldjump"/>
              </p:cNvPr>
              <p:cNvSpPr>
                <a:spLocks/>
              </p:cNvSpPr>
              <p:nvPr/>
            </p:nvSpPr>
            <p:spPr bwMode="auto">
              <a:xfrm>
                <a:off x="454" y="369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68" name="Text Box 107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389" y="3860"/>
              <a:ext cx="6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 err="1" smtClean="0">
                  <a:solidFill>
                    <a:srgbClr val="FF6600"/>
                  </a:solidFill>
                  <a:latin typeface="Trebuchet MS" pitchFamily="34" charset="0"/>
                </a:rPr>
                <a:t>Ke</a:t>
              </a:r>
              <a:r>
                <a:rPr lang="id-ID" sz="900" b="1" kern="0" dirty="0" smtClean="0">
                  <a:solidFill>
                    <a:srgbClr val="FF6600"/>
                  </a:solidFill>
                  <a:latin typeface="Trebuchet MS" pitchFamily="34" charset="0"/>
                </a:rPr>
                <a:t> Menu Utama</a:t>
              </a:r>
              <a:endParaRPr lang="en-US" sz="900" b="1" kern="0" dirty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559152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85800" y="533400"/>
            <a:ext cx="3524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latin typeface="Calibri" pitchFamily="34" charset="0"/>
              </a:rPr>
              <a:t>Contoh – contoh soal !</a:t>
            </a:r>
          </a:p>
        </p:txBody>
      </p:sp>
      <p:pic>
        <p:nvPicPr>
          <p:cNvPr id="3" name="Picture 7" descr="AddEmoticons1264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04800"/>
            <a:ext cx="13049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" y="1371600"/>
            <a:ext cx="3698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ooper Black" pitchFamily="18" charset="0"/>
              </a:rPr>
              <a:t>1. Diketahui Koordinat kutub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" y="2971800"/>
            <a:ext cx="2133600" cy="317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85800" y="3733800"/>
            <a:ext cx="27432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1066800" y="2514600"/>
            <a:ext cx="1219200" cy="1219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24000" y="274320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8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133600" y="2209800"/>
            <a:ext cx="708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A(r,</a:t>
            </a:r>
            <a:r>
              <a:rPr lang="el-GR">
                <a:latin typeface="Calibri" pitchFamily="34" charset="0"/>
              </a:rPr>
              <a:t>α</a:t>
            </a:r>
            <a:r>
              <a:rPr lang="en-US">
                <a:latin typeface="Calibri" pitchFamily="34" charset="0"/>
              </a:rPr>
              <a:t>)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219200" y="3429000"/>
            <a:ext cx="496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60°</a:t>
            </a:r>
          </a:p>
        </p:txBody>
      </p:sp>
      <p:sp>
        <p:nvSpPr>
          <p:cNvPr id="18" name="Arc 17"/>
          <p:cNvSpPr/>
          <p:nvPr/>
        </p:nvSpPr>
        <p:spPr>
          <a:xfrm>
            <a:off x="914400" y="3276600"/>
            <a:ext cx="838200" cy="838200"/>
          </a:xfrm>
          <a:prstGeom prst="arc">
            <a:avLst>
              <a:gd name="adj1" fmla="val 17759119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505200" y="1752600"/>
            <a:ext cx="4102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ooper Black" pitchFamily="18" charset="0"/>
              </a:rPr>
              <a:t>Ubahlah ke Koordinat kartesius :</a:t>
            </a:r>
          </a:p>
          <a:p>
            <a:pPr eaLnBrk="1" hangingPunct="1"/>
            <a:r>
              <a:rPr lang="en-US">
                <a:latin typeface="Cooper Black" pitchFamily="18" charset="0"/>
              </a:rPr>
              <a:t>Titik A(8,60°) 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81400" y="2514600"/>
            <a:ext cx="2954338" cy="64611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oper Black" pitchFamily="18" charset="0"/>
              </a:rPr>
              <a:t>Maka</a:t>
            </a:r>
            <a:r>
              <a:rPr lang="en-US" dirty="0">
                <a:latin typeface="Cooper Black" pitchFamily="18" charset="0"/>
              </a:rPr>
              <a:t> :  x = r . Cos </a:t>
            </a:r>
            <a:r>
              <a:rPr lang="el-GR" dirty="0"/>
              <a:t>α</a:t>
            </a:r>
            <a:endParaRPr lang="en-US" dirty="0">
              <a:latin typeface="Cooper Black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oper Black" pitchFamily="18" charset="0"/>
              </a:rPr>
              <a:t>                y = r . Sin </a:t>
            </a:r>
            <a:r>
              <a:rPr lang="el-GR" dirty="0"/>
              <a:t>α</a:t>
            </a:r>
            <a:r>
              <a:rPr lang="en-US" dirty="0">
                <a:latin typeface="Cooper Black" pitchFamily="18" charset="0"/>
              </a:rPr>
              <a:t>	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62000" y="4038600"/>
            <a:ext cx="1084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ooper Black" pitchFamily="18" charset="0"/>
              </a:rPr>
              <a:t>Jawab !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828800" y="4038600"/>
            <a:ext cx="1479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Calibri" pitchFamily="34" charset="0"/>
              </a:rPr>
              <a:t>Titik A (8,60°)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3276600" y="4191000"/>
            <a:ext cx="381000" cy="76200"/>
          </a:xfrm>
          <a:prstGeom prst="right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733800" y="4038600"/>
            <a:ext cx="14922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Calibri" pitchFamily="34" charset="0"/>
              </a:rPr>
              <a:t>X = r . Cos </a:t>
            </a:r>
            <a:r>
              <a:rPr lang="el-GR" b="1">
                <a:latin typeface="Calibri" pitchFamily="34" charset="0"/>
              </a:rPr>
              <a:t>α</a:t>
            </a:r>
            <a:endParaRPr lang="en-US" b="1">
              <a:latin typeface="Calibri" pitchFamily="34" charset="0"/>
            </a:endParaRPr>
          </a:p>
          <a:p>
            <a:pPr eaLnBrk="1" hangingPunct="1"/>
            <a:r>
              <a:rPr lang="en-US" b="1">
                <a:latin typeface="Calibri" pitchFamily="34" charset="0"/>
              </a:rPr>
              <a:t>   = 8 . Cos 60°</a:t>
            </a:r>
          </a:p>
          <a:p>
            <a:pPr eaLnBrk="1" hangingPunct="1"/>
            <a:endParaRPr lang="en-US" b="1">
              <a:latin typeface="Calibri" pitchFamily="34" charset="0"/>
            </a:endParaRPr>
          </a:p>
          <a:p>
            <a:pPr eaLnBrk="1" hangingPunct="1"/>
            <a:r>
              <a:rPr lang="en-US" b="1">
                <a:latin typeface="Calibri" pitchFamily="34" charset="0"/>
              </a:rPr>
              <a:t>   = 8 .</a:t>
            </a:r>
          </a:p>
          <a:p>
            <a:pPr eaLnBrk="1" hangingPunct="1"/>
            <a:endParaRPr lang="en-US" b="1">
              <a:latin typeface="Calibri" pitchFamily="34" charset="0"/>
            </a:endParaRPr>
          </a:p>
          <a:p>
            <a:pPr eaLnBrk="1" hangingPunct="1"/>
            <a:r>
              <a:rPr lang="en-US" b="1">
                <a:latin typeface="Calibri" pitchFamily="34" charset="0"/>
              </a:rPr>
              <a:t> x = 4 </a:t>
            </a:r>
          </a:p>
        </p:txBody>
      </p:sp>
      <p:sp>
        <p:nvSpPr>
          <p:cNvPr id="348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800600"/>
            <a:ext cx="1238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36" name="Rectangle 3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257800" y="4038600"/>
            <a:ext cx="14382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Calibri" pitchFamily="34" charset="0"/>
              </a:rPr>
              <a:t>Y = r . Sin </a:t>
            </a:r>
            <a:r>
              <a:rPr lang="el-GR" b="1">
                <a:latin typeface="Calibri" pitchFamily="34" charset="0"/>
              </a:rPr>
              <a:t>α</a:t>
            </a:r>
            <a:endParaRPr lang="en-US" b="1">
              <a:latin typeface="Calibri" pitchFamily="34" charset="0"/>
            </a:endParaRPr>
          </a:p>
          <a:p>
            <a:pPr eaLnBrk="1" hangingPunct="1"/>
            <a:r>
              <a:rPr lang="en-US" b="1">
                <a:latin typeface="Calibri" pitchFamily="34" charset="0"/>
              </a:rPr>
              <a:t>   = 8 . Sin 60°</a:t>
            </a:r>
          </a:p>
          <a:p>
            <a:pPr eaLnBrk="1" hangingPunct="1"/>
            <a:endParaRPr lang="en-US" b="1">
              <a:latin typeface="Calibri" pitchFamily="34" charset="0"/>
            </a:endParaRPr>
          </a:p>
          <a:p>
            <a:pPr eaLnBrk="1" hangingPunct="1"/>
            <a:r>
              <a:rPr lang="en-US" b="1">
                <a:latin typeface="Calibri" pitchFamily="34" charset="0"/>
              </a:rPr>
              <a:t>   = 8.</a:t>
            </a:r>
          </a:p>
          <a:p>
            <a:pPr eaLnBrk="1" hangingPunct="1"/>
            <a:endParaRPr lang="en-US" b="1">
              <a:latin typeface="Calibri" pitchFamily="34" charset="0"/>
            </a:endParaRPr>
          </a:p>
          <a:p>
            <a:pPr eaLnBrk="1" hangingPunct="1"/>
            <a:r>
              <a:rPr lang="en-US" b="1">
                <a:latin typeface="Calibri" pitchFamily="34" charset="0"/>
              </a:rPr>
              <a:t>Y =  </a:t>
            </a:r>
          </a:p>
        </p:txBody>
      </p:sp>
      <p:sp>
        <p:nvSpPr>
          <p:cNvPr id="3483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800600"/>
            <a:ext cx="4381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40" name="Rectangle 6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484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410200"/>
            <a:ext cx="400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43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819400" y="5943600"/>
            <a:ext cx="1301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Calibri" pitchFamily="34" charset="0"/>
              </a:rPr>
              <a:t>Jadi A(8,60)</a:t>
            </a:r>
          </a:p>
        </p:txBody>
      </p:sp>
      <p:sp>
        <p:nvSpPr>
          <p:cNvPr id="36" name="Left-Right Arrow 35"/>
          <p:cNvSpPr/>
          <p:nvPr/>
        </p:nvSpPr>
        <p:spPr>
          <a:xfrm>
            <a:off x="4191000" y="6096000"/>
            <a:ext cx="609600" cy="152400"/>
          </a:xfrm>
          <a:prstGeom prst="left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46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9436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48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953000" y="5943600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</a:t>
            </a:r>
          </a:p>
        </p:txBody>
      </p:sp>
      <p:grpSp>
        <p:nvGrpSpPr>
          <p:cNvPr id="59" name="Group 87"/>
          <p:cNvGrpSpPr>
            <a:grpSpLocks/>
          </p:cNvGrpSpPr>
          <p:nvPr/>
        </p:nvGrpSpPr>
        <p:grpSpPr bwMode="auto">
          <a:xfrm>
            <a:off x="7912100" y="6245249"/>
            <a:ext cx="814388" cy="490538"/>
            <a:chOff x="4990" y="3702"/>
            <a:chExt cx="513" cy="309"/>
          </a:xfrm>
        </p:grpSpPr>
        <p:grpSp>
          <p:nvGrpSpPr>
            <p:cNvPr id="60" name="Group 88"/>
            <p:cNvGrpSpPr>
              <a:grpSpLocks/>
            </p:cNvGrpSpPr>
            <p:nvPr/>
          </p:nvGrpSpPr>
          <p:grpSpPr bwMode="auto">
            <a:xfrm>
              <a:off x="5150" y="3702"/>
              <a:ext cx="199" cy="199"/>
              <a:chOff x="5147" y="3747"/>
              <a:chExt cx="199" cy="199"/>
            </a:xfrm>
          </p:grpSpPr>
          <p:sp>
            <p:nvSpPr>
              <p:cNvPr id="62" name="Freeform 89"/>
              <p:cNvSpPr>
                <a:spLocks/>
              </p:cNvSpPr>
              <p:nvPr/>
            </p:nvSpPr>
            <p:spPr bwMode="auto">
              <a:xfrm>
                <a:off x="5218" y="3788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3" name="Freeform 90">
                <a:hlinkClick r:id="" action="ppaction://hlinkshowjump?jump=nextslide"/>
              </p:cNvPr>
              <p:cNvSpPr>
                <a:spLocks/>
              </p:cNvSpPr>
              <p:nvPr/>
            </p:nvSpPr>
            <p:spPr bwMode="auto">
              <a:xfrm>
                <a:off x="5147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61" name="Text Box 91"/>
            <p:cNvSpPr txBox="1">
              <a:spLocks noChangeArrowheads="1"/>
            </p:cNvSpPr>
            <p:nvPr/>
          </p:nvSpPr>
          <p:spPr bwMode="auto">
            <a:xfrm>
              <a:off x="4990" y="3867"/>
              <a:ext cx="5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</a:t>
              </a:r>
              <a:r>
                <a:rPr lang="id-ID" sz="900" b="1" kern="0" smtClean="0">
                  <a:solidFill>
                    <a:srgbClr val="FF6600"/>
                  </a:solidFill>
                  <a:latin typeface="Trebuchet MS" pitchFamily="34" charset="0"/>
                </a:rPr>
                <a:t>lanjutnya</a:t>
              </a:r>
              <a:endParaRPr lang="en-US" sz="900" b="1" kern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64" name="Group 103"/>
          <p:cNvGrpSpPr>
            <a:grpSpLocks/>
          </p:cNvGrpSpPr>
          <p:nvPr/>
        </p:nvGrpSpPr>
        <p:grpSpPr bwMode="auto">
          <a:xfrm>
            <a:off x="407988" y="6237312"/>
            <a:ext cx="1027114" cy="527050"/>
            <a:chOff x="389" y="3673"/>
            <a:chExt cx="647" cy="332"/>
          </a:xfrm>
        </p:grpSpPr>
        <p:grpSp>
          <p:nvGrpSpPr>
            <p:cNvPr id="65" name="Group 104"/>
            <p:cNvGrpSpPr>
              <a:grpSpLocks/>
            </p:cNvGrpSpPr>
            <p:nvPr/>
          </p:nvGrpSpPr>
          <p:grpSpPr bwMode="auto">
            <a:xfrm>
              <a:off x="598" y="3673"/>
              <a:ext cx="199" cy="199"/>
              <a:chOff x="454" y="3697"/>
              <a:chExt cx="199" cy="199"/>
            </a:xfrm>
          </p:grpSpPr>
          <p:sp>
            <p:nvSpPr>
              <p:cNvPr id="67" name="Freeform 105"/>
              <p:cNvSpPr>
                <a:spLocks/>
              </p:cNvSpPr>
              <p:nvPr/>
            </p:nvSpPr>
            <p:spPr bwMode="auto">
              <a:xfrm>
                <a:off x="497" y="3747"/>
                <a:ext cx="108" cy="100"/>
              </a:xfrm>
              <a:custGeom>
                <a:avLst/>
                <a:gdLst>
                  <a:gd name="T0" fmla="*/ 0 w 536"/>
                  <a:gd name="T1" fmla="*/ 0 h 503"/>
                  <a:gd name="T2" fmla="*/ 0 w 536"/>
                  <a:gd name="T3" fmla="*/ 0 h 503"/>
                  <a:gd name="T4" fmla="*/ 0 w 536"/>
                  <a:gd name="T5" fmla="*/ 0 h 503"/>
                  <a:gd name="T6" fmla="*/ 0 w 536"/>
                  <a:gd name="T7" fmla="*/ 0 h 503"/>
                  <a:gd name="T8" fmla="*/ 0 w 536"/>
                  <a:gd name="T9" fmla="*/ 0 h 503"/>
                  <a:gd name="T10" fmla="*/ 0 w 536"/>
                  <a:gd name="T11" fmla="*/ 0 h 503"/>
                  <a:gd name="T12" fmla="*/ 0 w 536"/>
                  <a:gd name="T13" fmla="*/ 0 h 503"/>
                  <a:gd name="T14" fmla="*/ 0 w 536"/>
                  <a:gd name="T15" fmla="*/ 0 h 503"/>
                  <a:gd name="T16" fmla="*/ 0 w 536"/>
                  <a:gd name="T17" fmla="*/ 0 h 503"/>
                  <a:gd name="T18" fmla="*/ 0 w 536"/>
                  <a:gd name="T19" fmla="*/ 0 h 503"/>
                  <a:gd name="T20" fmla="*/ 0 w 536"/>
                  <a:gd name="T21" fmla="*/ 0 h 503"/>
                  <a:gd name="T22" fmla="*/ 0 w 536"/>
                  <a:gd name="T23" fmla="*/ 0 h 503"/>
                  <a:gd name="T24" fmla="*/ 0 w 536"/>
                  <a:gd name="T25" fmla="*/ 0 h 503"/>
                  <a:gd name="T26" fmla="*/ 0 w 536"/>
                  <a:gd name="T27" fmla="*/ 0 h 503"/>
                  <a:gd name="T28" fmla="*/ 0 w 536"/>
                  <a:gd name="T29" fmla="*/ 0 h 503"/>
                  <a:gd name="T30" fmla="*/ 0 w 536"/>
                  <a:gd name="T31" fmla="*/ 0 h 503"/>
                  <a:gd name="T32" fmla="*/ 0 w 536"/>
                  <a:gd name="T33" fmla="*/ 0 h 503"/>
                  <a:gd name="T34" fmla="*/ 0 w 536"/>
                  <a:gd name="T35" fmla="*/ 0 h 503"/>
                  <a:gd name="T36" fmla="*/ 0 w 536"/>
                  <a:gd name="T37" fmla="*/ 0 h 503"/>
                  <a:gd name="T38" fmla="*/ 0 w 536"/>
                  <a:gd name="T39" fmla="*/ 0 h 503"/>
                  <a:gd name="T40" fmla="*/ 0 w 536"/>
                  <a:gd name="T41" fmla="*/ 0 h 503"/>
                  <a:gd name="T42" fmla="*/ 0 w 536"/>
                  <a:gd name="T43" fmla="*/ 0 h 503"/>
                  <a:gd name="T44" fmla="*/ 0 w 536"/>
                  <a:gd name="T45" fmla="*/ 0 h 503"/>
                  <a:gd name="T46" fmla="*/ 0 w 536"/>
                  <a:gd name="T47" fmla="*/ 0 h 503"/>
                  <a:gd name="T48" fmla="*/ 0 w 536"/>
                  <a:gd name="T49" fmla="*/ 0 h 503"/>
                  <a:gd name="T50" fmla="*/ 0 w 536"/>
                  <a:gd name="T51" fmla="*/ 0 h 503"/>
                  <a:gd name="T52" fmla="*/ 0 w 536"/>
                  <a:gd name="T53" fmla="*/ 0 h 503"/>
                  <a:gd name="T54" fmla="*/ 0 w 536"/>
                  <a:gd name="T55" fmla="*/ 0 h 503"/>
                  <a:gd name="T56" fmla="*/ 0 w 536"/>
                  <a:gd name="T57" fmla="*/ 0 h 503"/>
                  <a:gd name="T58" fmla="*/ 0 w 536"/>
                  <a:gd name="T59" fmla="*/ 0 h 503"/>
                  <a:gd name="T60" fmla="*/ 0 w 536"/>
                  <a:gd name="T61" fmla="*/ 0 h 503"/>
                  <a:gd name="T62" fmla="*/ 0 w 536"/>
                  <a:gd name="T63" fmla="*/ 0 h 503"/>
                  <a:gd name="T64" fmla="*/ 0 w 536"/>
                  <a:gd name="T65" fmla="*/ 0 h 503"/>
                  <a:gd name="T66" fmla="*/ 0 w 536"/>
                  <a:gd name="T67" fmla="*/ 0 h 503"/>
                  <a:gd name="T68" fmla="*/ 0 w 536"/>
                  <a:gd name="T69" fmla="*/ 0 h 503"/>
                  <a:gd name="T70" fmla="*/ 0 w 536"/>
                  <a:gd name="T71" fmla="*/ 0 h 503"/>
                  <a:gd name="T72" fmla="*/ 0 w 536"/>
                  <a:gd name="T73" fmla="*/ 0 h 503"/>
                  <a:gd name="T74" fmla="*/ 0 w 536"/>
                  <a:gd name="T75" fmla="*/ 0 h 503"/>
                  <a:gd name="T76" fmla="*/ 0 w 536"/>
                  <a:gd name="T77" fmla="*/ 0 h 503"/>
                  <a:gd name="T78" fmla="*/ 0 w 536"/>
                  <a:gd name="T79" fmla="*/ 0 h 503"/>
                  <a:gd name="T80" fmla="*/ 0 w 536"/>
                  <a:gd name="T81" fmla="*/ 0 h 503"/>
                  <a:gd name="T82" fmla="*/ 0 w 536"/>
                  <a:gd name="T83" fmla="*/ 0 h 503"/>
                  <a:gd name="T84" fmla="*/ 0 w 536"/>
                  <a:gd name="T85" fmla="*/ 0 h 50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6"/>
                  <a:gd name="T130" fmla="*/ 0 h 503"/>
                  <a:gd name="T131" fmla="*/ 536 w 536"/>
                  <a:gd name="T132" fmla="*/ 503 h 50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6" h="503">
                    <a:moveTo>
                      <a:pt x="226" y="113"/>
                    </a:moveTo>
                    <a:lnTo>
                      <a:pt x="271" y="116"/>
                    </a:lnTo>
                    <a:lnTo>
                      <a:pt x="292" y="119"/>
                    </a:lnTo>
                    <a:lnTo>
                      <a:pt x="313" y="123"/>
                    </a:lnTo>
                    <a:lnTo>
                      <a:pt x="352" y="133"/>
                    </a:lnTo>
                    <a:lnTo>
                      <a:pt x="387" y="146"/>
                    </a:lnTo>
                    <a:lnTo>
                      <a:pt x="418" y="161"/>
                    </a:lnTo>
                    <a:lnTo>
                      <a:pt x="431" y="169"/>
                    </a:lnTo>
                    <a:lnTo>
                      <a:pt x="445" y="179"/>
                    </a:lnTo>
                    <a:lnTo>
                      <a:pt x="456" y="188"/>
                    </a:lnTo>
                    <a:lnTo>
                      <a:pt x="469" y="199"/>
                    </a:lnTo>
                    <a:lnTo>
                      <a:pt x="490" y="223"/>
                    </a:lnTo>
                    <a:lnTo>
                      <a:pt x="498" y="234"/>
                    </a:lnTo>
                    <a:lnTo>
                      <a:pt x="506" y="248"/>
                    </a:lnTo>
                    <a:lnTo>
                      <a:pt x="519" y="276"/>
                    </a:lnTo>
                    <a:lnTo>
                      <a:pt x="528" y="307"/>
                    </a:lnTo>
                    <a:lnTo>
                      <a:pt x="531" y="323"/>
                    </a:lnTo>
                    <a:lnTo>
                      <a:pt x="534" y="341"/>
                    </a:lnTo>
                    <a:lnTo>
                      <a:pt x="536" y="376"/>
                    </a:lnTo>
                    <a:lnTo>
                      <a:pt x="534" y="416"/>
                    </a:lnTo>
                    <a:lnTo>
                      <a:pt x="530" y="458"/>
                    </a:lnTo>
                    <a:lnTo>
                      <a:pt x="525" y="479"/>
                    </a:lnTo>
                    <a:lnTo>
                      <a:pt x="522" y="503"/>
                    </a:lnTo>
                    <a:lnTo>
                      <a:pt x="520" y="479"/>
                    </a:lnTo>
                    <a:lnTo>
                      <a:pt x="516" y="458"/>
                    </a:lnTo>
                    <a:lnTo>
                      <a:pt x="511" y="437"/>
                    </a:lnTo>
                    <a:lnTo>
                      <a:pt x="503" y="420"/>
                    </a:lnTo>
                    <a:lnTo>
                      <a:pt x="491" y="403"/>
                    </a:lnTo>
                    <a:lnTo>
                      <a:pt x="479" y="390"/>
                    </a:lnTo>
                    <a:lnTo>
                      <a:pt x="464" y="376"/>
                    </a:lnTo>
                    <a:lnTo>
                      <a:pt x="447" y="366"/>
                    </a:lnTo>
                    <a:lnTo>
                      <a:pt x="426" y="356"/>
                    </a:lnTo>
                    <a:lnTo>
                      <a:pt x="404" y="348"/>
                    </a:lnTo>
                    <a:lnTo>
                      <a:pt x="380" y="341"/>
                    </a:lnTo>
                    <a:lnTo>
                      <a:pt x="354" y="338"/>
                    </a:lnTo>
                    <a:lnTo>
                      <a:pt x="325" y="334"/>
                    </a:lnTo>
                    <a:lnTo>
                      <a:pt x="294" y="333"/>
                    </a:lnTo>
                    <a:lnTo>
                      <a:pt x="261" y="333"/>
                    </a:lnTo>
                    <a:lnTo>
                      <a:pt x="226" y="336"/>
                    </a:lnTo>
                    <a:lnTo>
                      <a:pt x="226" y="450"/>
                    </a:lnTo>
                    <a:lnTo>
                      <a:pt x="0" y="224"/>
                    </a:lnTo>
                    <a:lnTo>
                      <a:pt x="226" y="0"/>
                    </a:lnTo>
                    <a:lnTo>
                      <a:pt x="226" y="113"/>
                    </a:lnTo>
                  </a:path>
                </a:pathLst>
              </a:custGeom>
              <a:solidFill>
                <a:srgbClr val="0000FF"/>
              </a:solidFill>
              <a:ln w="793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8" name="Freeform 106">
                <a:hlinkClick r:id="rId8" action="ppaction://hlinksldjump"/>
              </p:cNvPr>
              <p:cNvSpPr>
                <a:spLocks/>
              </p:cNvSpPr>
              <p:nvPr/>
            </p:nvSpPr>
            <p:spPr bwMode="auto">
              <a:xfrm>
                <a:off x="454" y="369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66" name="Text Box 107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389" y="3860"/>
              <a:ext cx="6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 err="1" smtClean="0">
                  <a:solidFill>
                    <a:srgbClr val="FF6600"/>
                  </a:solidFill>
                  <a:latin typeface="Trebuchet MS" pitchFamily="34" charset="0"/>
                </a:rPr>
                <a:t>Ke</a:t>
              </a:r>
              <a:r>
                <a:rPr lang="id-ID" sz="900" b="1" kern="0" dirty="0" smtClean="0">
                  <a:solidFill>
                    <a:srgbClr val="FF6600"/>
                  </a:solidFill>
                  <a:latin typeface="Trebuchet MS" pitchFamily="34" charset="0"/>
                </a:rPr>
                <a:t> Menu Utama</a:t>
              </a:r>
              <a:endParaRPr lang="en-US" sz="900" b="1" kern="0" dirty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402887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09600" y="762000"/>
            <a:ext cx="3640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latin typeface="Calibri" pitchFamily="34" charset="0"/>
              </a:rPr>
              <a:t>1. Diketahui koordinat Kartesius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228601" y="2590800"/>
            <a:ext cx="1981200" cy="317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838200" y="1905000"/>
            <a:ext cx="28956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1905000"/>
            <a:ext cx="13716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14600" y="2819400"/>
            <a:ext cx="820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latin typeface="Calibri" pitchFamily="34" charset="0"/>
              </a:rPr>
              <a:t>A(4,-4)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2095501" y="2400300"/>
            <a:ext cx="990600" cy="31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1219200" y="2895600"/>
            <a:ext cx="13716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267200" y="1524000"/>
            <a:ext cx="1301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Calibri" pitchFamily="34" charset="0"/>
              </a:rPr>
              <a:t>Titik A(4,-4)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95800" y="2286000"/>
            <a:ext cx="2954338" cy="12001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Maka</a:t>
            </a:r>
            <a:r>
              <a:rPr lang="en-US" dirty="0"/>
              <a:t> :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  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                                    	</a:t>
            </a:r>
          </a:p>
        </p:txBody>
      </p:sp>
      <p:sp>
        <p:nvSpPr>
          <p:cNvPr id="3585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86000"/>
            <a:ext cx="14859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3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585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19400"/>
            <a:ext cx="1019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6" name="Rectangle 6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85800" y="3733800"/>
            <a:ext cx="2924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Calibri" pitchFamily="34" charset="0"/>
              </a:rPr>
              <a:t>Jawab ! Titik A(4,-4)                </a:t>
            </a:r>
          </a:p>
        </p:txBody>
      </p:sp>
      <p:sp>
        <p:nvSpPr>
          <p:cNvPr id="27" name="Right Arrow 26"/>
          <p:cNvSpPr/>
          <p:nvPr/>
        </p:nvSpPr>
        <p:spPr>
          <a:xfrm>
            <a:off x="2743200" y="3886200"/>
            <a:ext cx="533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85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733800"/>
            <a:ext cx="18669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61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586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5863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586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5865" name="Rectangle 1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5866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5376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67200"/>
            <a:ext cx="9048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68" name="Rectangle 1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5869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5870" name="Rectangle 21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5871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5382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657600"/>
            <a:ext cx="1019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73" name="Rectangle 24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587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5385" name="Picture 2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191000"/>
            <a:ext cx="1295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76" name="Rectangle 27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5877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5388" name="Picture 2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953000"/>
            <a:ext cx="12001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79" name="Rectangle 30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588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15391" name="Picture 3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486400"/>
            <a:ext cx="10001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82" name="Rectangle 33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1295400" y="5486400"/>
            <a:ext cx="2343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latin typeface="Calibri" pitchFamily="34" charset="0"/>
              </a:rPr>
              <a:t>Jadi A(4,-4)                     </a:t>
            </a:r>
          </a:p>
        </p:txBody>
      </p:sp>
      <p:sp>
        <p:nvSpPr>
          <p:cNvPr id="56" name="Right Arrow 55"/>
          <p:cNvSpPr/>
          <p:nvPr/>
        </p:nvSpPr>
        <p:spPr>
          <a:xfrm>
            <a:off x="2514600" y="5638800"/>
            <a:ext cx="838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885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5886" name="Rectangle 3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588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876800"/>
            <a:ext cx="9048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89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589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86400"/>
            <a:ext cx="14382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92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pSp>
        <p:nvGrpSpPr>
          <p:cNvPr id="72" name="Group 82"/>
          <p:cNvGrpSpPr>
            <a:grpSpLocks/>
          </p:cNvGrpSpPr>
          <p:nvPr/>
        </p:nvGrpSpPr>
        <p:grpSpPr bwMode="auto">
          <a:xfrm>
            <a:off x="7159625" y="6248424"/>
            <a:ext cx="828675" cy="496888"/>
            <a:chOff x="4468" y="3700"/>
            <a:chExt cx="522" cy="313"/>
          </a:xfrm>
        </p:grpSpPr>
        <p:grpSp>
          <p:nvGrpSpPr>
            <p:cNvPr id="73" name="Group 83"/>
            <p:cNvGrpSpPr>
              <a:grpSpLocks/>
            </p:cNvGrpSpPr>
            <p:nvPr/>
          </p:nvGrpSpPr>
          <p:grpSpPr bwMode="auto">
            <a:xfrm>
              <a:off x="4626" y="3700"/>
              <a:ext cx="199" cy="199"/>
              <a:chOff x="4948" y="3747"/>
              <a:chExt cx="199" cy="199"/>
            </a:xfrm>
          </p:grpSpPr>
          <p:sp>
            <p:nvSpPr>
              <p:cNvPr id="76" name="Freeform 84"/>
              <p:cNvSpPr>
                <a:spLocks/>
              </p:cNvSpPr>
              <p:nvPr/>
            </p:nvSpPr>
            <p:spPr bwMode="auto">
              <a:xfrm rot="10800000">
                <a:off x="4989" y="3793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76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7" name="Freeform 85">
                <a:hlinkClick r:id="" action="ppaction://hlinkshowjump?jump=previousslide"/>
              </p:cNvPr>
              <p:cNvSpPr>
                <a:spLocks/>
              </p:cNvSpPr>
              <p:nvPr/>
            </p:nvSpPr>
            <p:spPr bwMode="auto">
              <a:xfrm>
                <a:off x="4948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DFEFFF">
                      <a:alpha val="50998"/>
                    </a:srgbClr>
                  </a:gs>
                  <a:gs pos="100000">
                    <a:srgbClr val="3399FF">
                      <a:alpha val="56000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74" name="Text Box 86"/>
            <p:cNvSpPr txBox="1">
              <a:spLocks noChangeArrowheads="1"/>
            </p:cNvSpPr>
            <p:nvPr/>
          </p:nvSpPr>
          <p:spPr bwMode="auto">
            <a:xfrm>
              <a:off x="4468" y="3869"/>
              <a:ext cx="52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Sebelumnya</a:t>
              </a:r>
            </a:p>
          </p:txBody>
        </p:sp>
      </p:grpSp>
      <p:grpSp>
        <p:nvGrpSpPr>
          <p:cNvPr id="78" name="Group 87"/>
          <p:cNvGrpSpPr>
            <a:grpSpLocks/>
          </p:cNvGrpSpPr>
          <p:nvPr/>
        </p:nvGrpSpPr>
        <p:grpSpPr bwMode="auto">
          <a:xfrm>
            <a:off x="7912100" y="6245249"/>
            <a:ext cx="814388" cy="490538"/>
            <a:chOff x="4990" y="3702"/>
            <a:chExt cx="513" cy="309"/>
          </a:xfrm>
        </p:grpSpPr>
        <p:grpSp>
          <p:nvGrpSpPr>
            <p:cNvPr id="79" name="Group 88"/>
            <p:cNvGrpSpPr>
              <a:grpSpLocks/>
            </p:cNvGrpSpPr>
            <p:nvPr/>
          </p:nvGrpSpPr>
          <p:grpSpPr bwMode="auto">
            <a:xfrm>
              <a:off x="5150" y="3702"/>
              <a:ext cx="199" cy="199"/>
              <a:chOff x="5147" y="3747"/>
              <a:chExt cx="199" cy="199"/>
            </a:xfrm>
          </p:grpSpPr>
          <p:sp>
            <p:nvSpPr>
              <p:cNvPr id="81" name="Freeform 89"/>
              <p:cNvSpPr>
                <a:spLocks/>
              </p:cNvSpPr>
              <p:nvPr/>
            </p:nvSpPr>
            <p:spPr bwMode="auto">
              <a:xfrm>
                <a:off x="5218" y="3788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2" name="Freeform 90">
                <a:hlinkClick r:id="" action="ppaction://hlinkshowjump?jump=nextslide"/>
              </p:cNvPr>
              <p:cNvSpPr>
                <a:spLocks/>
              </p:cNvSpPr>
              <p:nvPr/>
            </p:nvSpPr>
            <p:spPr bwMode="auto">
              <a:xfrm>
                <a:off x="5147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80" name="Text Box 91"/>
            <p:cNvSpPr txBox="1">
              <a:spLocks noChangeArrowheads="1"/>
            </p:cNvSpPr>
            <p:nvPr/>
          </p:nvSpPr>
          <p:spPr bwMode="auto">
            <a:xfrm>
              <a:off x="4990" y="3867"/>
              <a:ext cx="5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</a:t>
              </a:r>
              <a:r>
                <a:rPr lang="id-ID" sz="900" b="1" kern="0" smtClean="0">
                  <a:solidFill>
                    <a:srgbClr val="FF6600"/>
                  </a:solidFill>
                  <a:latin typeface="Trebuchet MS" pitchFamily="34" charset="0"/>
                </a:rPr>
                <a:t>lanjutnya</a:t>
              </a:r>
              <a:endParaRPr lang="en-US" sz="900" b="1" kern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83" name="Group 103"/>
          <p:cNvGrpSpPr>
            <a:grpSpLocks/>
          </p:cNvGrpSpPr>
          <p:nvPr/>
        </p:nvGrpSpPr>
        <p:grpSpPr bwMode="auto">
          <a:xfrm>
            <a:off x="407988" y="6237312"/>
            <a:ext cx="1027114" cy="527050"/>
            <a:chOff x="389" y="3673"/>
            <a:chExt cx="647" cy="332"/>
          </a:xfrm>
        </p:grpSpPr>
        <p:grpSp>
          <p:nvGrpSpPr>
            <p:cNvPr id="84" name="Group 104"/>
            <p:cNvGrpSpPr>
              <a:grpSpLocks/>
            </p:cNvGrpSpPr>
            <p:nvPr/>
          </p:nvGrpSpPr>
          <p:grpSpPr bwMode="auto">
            <a:xfrm>
              <a:off x="598" y="3673"/>
              <a:ext cx="199" cy="199"/>
              <a:chOff x="454" y="3697"/>
              <a:chExt cx="199" cy="199"/>
            </a:xfrm>
          </p:grpSpPr>
          <p:sp>
            <p:nvSpPr>
              <p:cNvPr id="86" name="Freeform 105"/>
              <p:cNvSpPr>
                <a:spLocks/>
              </p:cNvSpPr>
              <p:nvPr/>
            </p:nvSpPr>
            <p:spPr bwMode="auto">
              <a:xfrm>
                <a:off x="497" y="3747"/>
                <a:ext cx="108" cy="100"/>
              </a:xfrm>
              <a:custGeom>
                <a:avLst/>
                <a:gdLst>
                  <a:gd name="T0" fmla="*/ 0 w 536"/>
                  <a:gd name="T1" fmla="*/ 0 h 503"/>
                  <a:gd name="T2" fmla="*/ 0 w 536"/>
                  <a:gd name="T3" fmla="*/ 0 h 503"/>
                  <a:gd name="T4" fmla="*/ 0 w 536"/>
                  <a:gd name="T5" fmla="*/ 0 h 503"/>
                  <a:gd name="T6" fmla="*/ 0 w 536"/>
                  <a:gd name="T7" fmla="*/ 0 h 503"/>
                  <a:gd name="T8" fmla="*/ 0 w 536"/>
                  <a:gd name="T9" fmla="*/ 0 h 503"/>
                  <a:gd name="T10" fmla="*/ 0 w 536"/>
                  <a:gd name="T11" fmla="*/ 0 h 503"/>
                  <a:gd name="T12" fmla="*/ 0 w 536"/>
                  <a:gd name="T13" fmla="*/ 0 h 503"/>
                  <a:gd name="T14" fmla="*/ 0 w 536"/>
                  <a:gd name="T15" fmla="*/ 0 h 503"/>
                  <a:gd name="T16" fmla="*/ 0 w 536"/>
                  <a:gd name="T17" fmla="*/ 0 h 503"/>
                  <a:gd name="T18" fmla="*/ 0 w 536"/>
                  <a:gd name="T19" fmla="*/ 0 h 503"/>
                  <a:gd name="T20" fmla="*/ 0 w 536"/>
                  <a:gd name="T21" fmla="*/ 0 h 503"/>
                  <a:gd name="T22" fmla="*/ 0 w 536"/>
                  <a:gd name="T23" fmla="*/ 0 h 503"/>
                  <a:gd name="T24" fmla="*/ 0 w 536"/>
                  <a:gd name="T25" fmla="*/ 0 h 503"/>
                  <a:gd name="T26" fmla="*/ 0 w 536"/>
                  <a:gd name="T27" fmla="*/ 0 h 503"/>
                  <a:gd name="T28" fmla="*/ 0 w 536"/>
                  <a:gd name="T29" fmla="*/ 0 h 503"/>
                  <a:gd name="T30" fmla="*/ 0 w 536"/>
                  <a:gd name="T31" fmla="*/ 0 h 503"/>
                  <a:gd name="T32" fmla="*/ 0 w 536"/>
                  <a:gd name="T33" fmla="*/ 0 h 503"/>
                  <a:gd name="T34" fmla="*/ 0 w 536"/>
                  <a:gd name="T35" fmla="*/ 0 h 503"/>
                  <a:gd name="T36" fmla="*/ 0 w 536"/>
                  <a:gd name="T37" fmla="*/ 0 h 503"/>
                  <a:gd name="T38" fmla="*/ 0 w 536"/>
                  <a:gd name="T39" fmla="*/ 0 h 503"/>
                  <a:gd name="T40" fmla="*/ 0 w 536"/>
                  <a:gd name="T41" fmla="*/ 0 h 503"/>
                  <a:gd name="T42" fmla="*/ 0 w 536"/>
                  <a:gd name="T43" fmla="*/ 0 h 503"/>
                  <a:gd name="T44" fmla="*/ 0 w 536"/>
                  <a:gd name="T45" fmla="*/ 0 h 503"/>
                  <a:gd name="T46" fmla="*/ 0 w 536"/>
                  <a:gd name="T47" fmla="*/ 0 h 503"/>
                  <a:gd name="T48" fmla="*/ 0 w 536"/>
                  <a:gd name="T49" fmla="*/ 0 h 503"/>
                  <a:gd name="T50" fmla="*/ 0 w 536"/>
                  <a:gd name="T51" fmla="*/ 0 h 503"/>
                  <a:gd name="T52" fmla="*/ 0 w 536"/>
                  <a:gd name="T53" fmla="*/ 0 h 503"/>
                  <a:gd name="T54" fmla="*/ 0 w 536"/>
                  <a:gd name="T55" fmla="*/ 0 h 503"/>
                  <a:gd name="T56" fmla="*/ 0 w 536"/>
                  <a:gd name="T57" fmla="*/ 0 h 503"/>
                  <a:gd name="T58" fmla="*/ 0 w 536"/>
                  <a:gd name="T59" fmla="*/ 0 h 503"/>
                  <a:gd name="T60" fmla="*/ 0 w 536"/>
                  <a:gd name="T61" fmla="*/ 0 h 503"/>
                  <a:gd name="T62" fmla="*/ 0 w 536"/>
                  <a:gd name="T63" fmla="*/ 0 h 503"/>
                  <a:gd name="T64" fmla="*/ 0 w 536"/>
                  <a:gd name="T65" fmla="*/ 0 h 503"/>
                  <a:gd name="T66" fmla="*/ 0 w 536"/>
                  <a:gd name="T67" fmla="*/ 0 h 503"/>
                  <a:gd name="T68" fmla="*/ 0 w 536"/>
                  <a:gd name="T69" fmla="*/ 0 h 503"/>
                  <a:gd name="T70" fmla="*/ 0 w 536"/>
                  <a:gd name="T71" fmla="*/ 0 h 503"/>
                  <a:gd name="T72" fmla="*/ 0 w 536"/>
                  <a:gd name="T73" fmla="*/ 0 h 503"/>
                  <a:gd name="T74" fmla="*/ 0 w 536"/>
                  <a:gd name="T75" fmla="*/ 0 h 503"/>
                  <a:gd name="T76" fmla="*/ 0 w 536"/>
                  <a:gd name="T77" fmla="*/ 0 h 503"/>
                  <a:gd name="T78" fmla="*/ 0 w 536"/>
                  <a:gd name="T79" fmla="*/ 0 h 503"/>
                  <a:gd name="T80" fmla="*/ 0 w 536"/>
                  <a:gd name="T81" fmla="*/ 0 h 503"/>
                  <a:gd name="T82" fmla="*/ 0 w 536"/>
                  <a:gd name="T83" fmla="*/ 0 h 503"/>
                  <a:gd name="T84" fmla="*/ 0 w 536"/>
                  <a:gd name="T85" fmla="*/ 0 h 50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6"/>
                  <a:gd name="T130" fmla="*/ 0 h 503"/>
                  <a:gd name="T131" fmla="*/ 536 w 536"/>
                  <a:gd name="T132" fmla="*/ 503 h 50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6" h="503">
                    <a:moveTo>
                      <a:pt x="226" y="113"/>
                    </a:moveTo>
                    <a:lnTo>
                      <a:pt x="271" y="116"/>
                    </a:lnTo>
                    <a:lnTo>
                      <a:pt x="292" y="119"/>
                    </a:lnTo>
                    <a:lnTo>
                      <a:pt x="313" y="123"/>
                    </a:lnTo>
                    <a:lnTo>
                      <a:pt x="352" y="133"/>
                    </a:lnTo>
                    <a:lnTo>
                      <a:pt x="387" y="146"/>
                    </a:lnTo>
                    <a:lnTo>
                      <a:pt x="418" y="161"/>
                    </a:lnTo>
                    <a:lnTo>
                      <a:pt x="431" y="169"/>
                    </a:lnTo>
                    <a:lnTo>
                      <a:pt x="445" y="179"/>
                    </a:lnTo>
                    <a:lnTo>
                      <a:pt x="456" y="188"/>
                    </a:lnTo>
                    <a:lnTo>
                      <a:pt x="469" y="199"/>
                    </a:lnTo>
                    <a:lnTo>
                      <a:pt x="490" y="223"/>
                    </a:lnTo>
                    <a:lnTo>
                      <a:pt x="498" y="234"/>
                    </a:lnTo>
                    <a:lnTo>
                      <a:pt x="506" y="248"/>
                    </a:lnTo>
                    <a:lnTo>
                      <a:pt x="519" y="276"/>
                    </a:lnTo>
                    <a:lnTo>
                      <a:pt x="528" y="307"/>
                    </a:lnTo>
                    <a:lnTo>
                      <a:pt x="531" y="323"/>
                    </a:lnTo>
                    <a:lnTo>
                      <a:pt x="534" y="341"/>
                    </a:lnTo>
                    <a:lnTo>
                      <a:pt x="536" y="376"/>
                    </a:lnTo>
                    <a:lnTo>
                      <a:pt x="534" y="416"/>
                    </a:lnTo>
                    <a:lnTo>
                      <a:pt x="530" y="458"/>
                    </a:lnTo>
                    <a:lnTo>
                      <a:pt x="525" y="479"/>
                    </a:lnTo>
                    <a:lnTo>
                      <a:pt x="522" y="503"/>
                    </a:lnTo>
                    <a:lnTo>
                      <a:pt x="520" y="479"/>
                    </a:lnTo>
                    <a:lnTo>
                      <a:pt x="516" y="458"/>
                    </a:lnTo>
                    <a:lnTo>
                      <a:pt x="511" y="437"/>
                    </a:lnTo>
                    <a:lnTo>
                      <a:pt x="503" y="420"/>
                    </a:lnTo>
                    <a:lnTo>
                      <a:pt x="491" y="403"/>
                    </a:lnTo>
                    <a:lnTo>
                      <a:pt x="479" y="390"/>
                    </a:lnTo>
                    <a:lnTo>
                      <a:pt x="464" y="376"/>
                    </a:lnTo>
                    <a:lnTo>
                      <a:pt x="447" y="366"/>
                    </a:lnTo>
                    <a:lnTo>
                      <a:pt x="426" y="356"/>
                    </a:lnTo>
                    <a:lnTo>
                      <a:pt x="404" y="348"/>
                    </a:lnTo>
                    <a:lnTo>
                      <a:pt x="380" y="341"/>
                    </a:lnTo>
                    <a:lnTo>
                      <a:pt x="354" y="338"/>
                    </a:lnTo>
                    <a:lnTo>
                      <a:pt x="325" y="334"/>
                    </a:lnTo>
                    <a:lnTo>
                      <a:pt x="294" y="333"/>
                    </a:lnTo>
                    <a:lnTo>
                      <a:pt x="261" y="333"/>
                    </a:lnTo>
                    <a:lnTo>
                      <a:pt x="226" y="336"/>
                    </a:lnTo>
                    <a:lnTo>
                      <a:pt x="226" y="450"/>
                    </a:lnTo>
                    <a:lnTo>
                      <a:pt x="0" y="224"/>
                    </a:lnTo>
                    <a:lnTo>
                      <a:pt x="226" y="0"/>
                    </a:lnTo>
                    <a:lnTo>
                      <a:pt x="226" y="113"/>
                    </a:lnTo>
                  </a:path>
                </a:pathLst>
              </a:custGeom>
              <a:solidFill>
                <a:srgbClr val="0000FF"/>
              </a:solidFill>
              <a:ln w="793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7" name="Freeform 106">
                <a:hlinkClick r:id="rId12" action="ppaction://hlinksldjump"/>
              </p:cNvPr>
              <p:cNvSpPr>
                <a:spLocks/>
              </p:cNvSpPr>
              <p:nvPr/>
            </p:nvSpPr>
            <p:spPr bwMode="auto">
              <a:xfrm>
                <a:off x="454" y="369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85" name="Text Box 107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389" y="3860"/>
              <a:ext cx="6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 err="1" smtClean="0">
                  <a:solidFill>
                    <a:srgbClr val="FF6600"/>
                  </a:solidFill>
                  <a:latin typeface="Trebuchet MS" pitchFamily="34" charset="0"/>
                </a:rPr>
                <a:t>Ke</a:t>
              </a:r>
              <a:r>
                <a:rPr lang="id-ID" sz="900" b="1" kern="0" dirty="0" smtClean="0">
                  <a:solidFill>
                    <a:srgbClr val="FF6600"/>
                  </a:solidFill>
                  <a:latin typeface="Trebuchet MS" pitchFamily="34" charset="0"/>
                </a:rPr>
                <a:t> Menu Utama</a:t>
              </a:r>
              <a:endParaRPr lang="en-US" sz="900" b="1" kern="0" dirty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958741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43000" y="533400"/>
            <a:ext cx="375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latin typeface="Cooper Black" pitchFamily="18" charset="0"/>
              </a:rPr>
              <a:t>Yang perlu diingat !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1181100" y="2552700"/>
            <a:ext cx="2820988" cy="1588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990600" y="2514600"/>
            <a:ext cx="3276600" cy="1588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447800"/>
            <a:ext cx="2438400" cy="213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1371600" y="1600200"/>
            <a:ext cx="2514600" cy="1752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2133600" y="1828800"/>
            <a:ext cx="1219200" cy="1143000"/>
          </a:xfrm>
          <a:prstGeom prst="arc">
            <a:avLst>
              <a:gd name="adj1" fmla="val 12078073"/>
              <a:gd name="adj2" fmla="val 628536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Arc 14"/>
          <p:cNvSpPr/>
          <p:nvPr/>
        </p:nvSpPr>
        <p:spPr>
          <a:xfrm>
            <a:off x="2514600" y="2133600"/>
            <a:ext cx="685800" cy="762000"/>
          </a:xfrm>
          <a:prstGeom prst="arc">
            <a:avLst>
              <a:gd name="adj1" fmla="val 17824899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Arc 15"/>
          <p:cNvSpPr/>
          <p:nvPr/>
        </p:nvSpPr>
        <p:spPr>
          <a:xfrm>
            <a:off x="1524000" y="1524000"/>
            <a:ext cx="2057400" cy="1981200"/>
          </a:xfrm>
          <a:prstGeom prst="arc">
            <a:avLst>
              <a:gd name="adj1" fmla="val 8752086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Arc 16"/>
          <p:cNvSpPr/>
          <p:nvPr/>
        </p:nvSpPr>
        <p:spPr>
          <a:xfrm>
            <a:off x="1143000" y="1295400"/>
            <a:ext cx="2667000" cy="2438400"/>
          </a:xfrm>
          <a:prstGeom prst="arc">
            <a:avLst>
              <a:gd name="adj1" fmla="val 2360997"/>
              <a:gd name="adj2" fmla="val 0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057400" y="2667000"/>
            <a:ext cx="265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70C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895600" y="1828800"/>
            <a:ext cx="228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124200" y="2819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C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828800" y="1905000"/>
            <a:ext cx="265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B05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667000" y="2209800"/>
            <a:ext cx="315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>
                <a:latin typeface="Calibri" pitchFamily="34" charset="0"/>
              </a:rPr>
              <a:t>α</a:t>
            </a:r>
            <a:endParaRPr lang="en-US">
              <a:latin typeface="Calibri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581400" y="1295400"/>
            <a:ext cx="793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A(r,</a:t>
            </a:r>
            <a:r>
              <a:rPr lang="el-GR" b="1">
                <a:solidFill>
                  <a:srgbClr val="FF0000"/>
                </a:solidFill>
                <a:latin typeface="Calibri" pitchFamily="34" charset="0"/>
              </a:rPr>
              <a:t>α</a:t>
            </a:r>
            <a:r>
              <a:rPr lang="en-US" sz="1000" b="1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85800" y="1219200"/>
            <a:ext cx="793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B050"/>
                </a:solidFill>
                <a:latin typeface="Calibri" pitchFamily="34" charset="0"/>
              </a:rPr>
              <a:t>B(r,</a:t>
            </a:r>
            <a:r>
              <a:rPr lang="el-GR" b="1">
                <a:solidFill>
                  <a:srgbClr val="00B050"/>
                </a:solidFill>
                <a:latin typeface="Calibri" pitchFamily="34" charset="0"/>
              </a:rPr>
              <a:t>α</a:t>
            </a:r>
            <a:r>
              <a:rPr lang="en-US" sz="1000" b="1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b="1">
                <a:solidFill>
                  <a:srgbClr val="00B05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429000" y="3429000"/>
            <a:ext cx="793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C000"/>
                </a:solidFill>
                <a:latin typeface="Calibri" pitchFamily="34" charset="0"/>
              </a:rPr>
              <a:t>D(r,</a:t>
            </a:r>
            <a:r>
              <a:rPr lang="el-GR" b="1">
                <a:solidFill>
                  <a:srgbClr val="FFC000"/>
                </a:solidFill>
                <a:latin typeface="Calibri" pitchFamily="34" charset="0"/>
              </a:rPr>
              <a:t>α</a:t>
            </a:r>
            <a:r>
              <a:rPr lang="en-US" sz="1000" b="1">
                <a:solidFill>
                  <a:srgbClr val="FFC000"/>
                </a:solidFill>
                <a:latin typeface="Calibri" pitchFamily="34" charset="0"/>
              </a:rPr>
              <a:t>4</a:t>
            </a:r>
            <a:r>
              <a:rPr lang="en-US" b="1">
                <a:solidFill>
                  <a:srgbClr val="FFC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85800" y="3276600"/>
            <a:ext cx="793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C(r,</a:t>
            </a:r>
            <a:r>
              <a:rPr lang="el-GR" b="1">
                <a:solidFill>
                  <a:srgbClr val="0070C0"/>
                </a:solidFill>
                <a:latin typeface="Calibri" pitchFamily="34" charset="0"/>
              </a:rPr>
              <a:t>α</a:t>
            </a:r>
            <a:r>
              <a:rPr lang="en-US" sz="1000" b="1">
                <a:solidFill>
                  <a:srgbClr val="0070C0"/>
                </a:solidFill>
                <a:latin typeface="Calibri" pitchFamily="34" charset="0"/>
              </a:rPr>
              <a:t>3</a:t>
            </a:r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410200" y="14478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id-ID">
              <a:latin typeface="Calibri" pitchFamily="34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4419600" y="1371600"/>
          <a:ext cx="3886201" cy="236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9458"/>
                <a:gridCol w="1513742"/>
                <a:gridCol w="1143001"/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Elephant" pitchFamily="18" charset="0"/>
                        </a:rPr>
                        <a:t>KUADRAN</a:t>
                      </a:r>
                      <a:endParaRPr lang="en-US" sz="1200" dirty="0">
                        <a:latin typeface="Elephant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Elephant" pitchFamily="18" charset="0"/>
                        </a:rPr>
                        <a:t>K.KARTESIUS</a:t>
                      </a:r>
                      <a:endParaRPr lang="en-US" sz="1200" dirty="0">
                        <a:latin typeface="Elephant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Elephant" pitchFamily="18" charset="0"/>
                        </a:rPr>
                        <a:t>K.KUTUB</a:t>
                      </a:r>
                      <a:endParaRPr lang="en-US" sz="1200" dirty="0">
                        <a:latin typeface="Elephant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 (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x,y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 (r,</a:t>
                      </a:r>
                      <a:r>
                        <a:rPr lang="el-GR" b="1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II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B (-</a:t>
                      </a:r>
                      <a:r>
                        <a:rPr lang="en-US" b="1" dirty="0" err="1" smtClean="0">
                          <a:solidFill>
                            <a:srgbClr val="00B050"/>
                          </a:solidFill>
                        </a:rPr>
                        <a:t>x,y</a:t>
                      </a: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B (r,</a:t>
                      </a:r>
                      <a:r>
                        <a:rPr lang="el-GR" b="1" dirty="0" smtClean="0">
                          <a:solidFill>
                            <a:srgbClr val="00B050"/>
                          </a:solidFill>
                        </a:rPr>
                        <a:t> α</a:t>
                      </a:r>
                      <a:r>
                        <a:rPr lang="en-US" sz="10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III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C (-x,-y)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C (r,</a:t>
                      </a:r>
                      <a:r>
                        <a:rPr lang="el-GR" b="1" dirty="0" smtClean="0">
                          <a:solidFill>
                            <a:srgbClr val="0070C0"/>
                          </a:solidFill>
                        </a:rPr>
                        <a:t>α</a:t>
                      </a:r>
                      <a:r>
                        <a:rPr lang="en-US" sz="1000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C000"/>
                          </a:solidFill>
                        </a:rPr>
                        <a:t>IV</a:t>
                      </a:r>
                      <a:endParaRPr lang="en-US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C000"/>
                          </a:solidFill>
                        </a:rPr>
                        <a:t>D (x,-y)</a:t>
                      </a:r>
                      <a:endParaRPr lang="en-US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C000"/>
                          </a:solidFill>
                        </a:rPr>
                        <a:t>D (r,</a:t>
                      </a:r>
                      <a:r>
                        <a:rPr lang="el-GR" b="1" dirty="0" smtClean="0">
                          <a:solidFill>
                            <a:srgbClr val="FFC000"/>
                          </a:solidFill>
                        </a:rPr>
                        <a:t>α</a:t>
                      </a:r>
                      <a:r>
                        <a:rPr lang="en-US" sz="1000" b="1" dirty="0" smtClean="0">
                          <a:solidFill>
                            <a:srgbClr val="FFC000"/>
                          </a:solidFill>
                        </a:rPr>
                        <a:t>4</a:t>
                      </a:r>
                      <a:r>
                        <a:rPr lang="en-US" b="1" dirty="0" smtClean="0">
                          <a:solidFill>
                            <a:srgbClr val="FFC000"/>
                          </a:solidFill>
                        </a:rPr>
                        <a:t>)</a:t>
                      </a:r>
                      <a:endParaRPr lang="en-US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752600" y="4648200"/>
            <a:ext cx="5397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latin typeface="Brush Script Std" pitchFamily="50" charset="0"/>
              </a:rPr>
              <a:t>Ingat-ingat loh……….!</a:t>
            </a:r>
          </a:p>
        </p:txBody>
      </p:sp>
      <p:grpSp>
        <p:nvGrpSpPr>
          <p:cNvPr id="40" name="Group 82"/>
          <p:cNvGrpSpPr>
            <a:grpSpLocks/>
          </p:cNvGrpSpPr>
          <p:nvPr/>
        </p:nvGrpSpPr>
        <p:grpSpPr bwMode="auto">
          <a:xfrm>
            <a:off x="7159625" y="6248424"/>
            <a:ext cx="828675" cy="496888"/>
            <a:chOff x="4468" y="3700"/>
            <a:chExt cx="522" cy="313"/>
          </a:xfrm>
        </p:grpSpPr>
        <p:grpSp>
          <p:nvGrpSpPr>
            <p:cNvPr id="41" name="Group 83"/>
            <p:cNvGrpSpPr>
              <a:grpSpLocks/>
            </p:cNvGrpSpPr>
            <p:nvPr/>
          </p:nvGrpSpPr>
          <p:grpSpPr bwMode="auto">
            <a:xfrm>
              <a:off x="4626" y="3700"/>
              <a:ext cx="199" cy="199"/>
              <a:chOff x="4948" y="3747"/>
              <a:chExt cx="199" cy="199"/>
            </a:xfrm>
          </p:grpSpPr>
          <p:sp>
            <p:nvSpPr>
              <p:cNvPr id="43" name="Freeform 84"/>
              <p:cNvSpPr>
                <a:spLocks/>
              </p:cNvSpPr>
              <p:nvPr/>
            </p:nvSpPr>
            <p:spPr bwMode="auto">
              <a:xfrm rot="10800000">
                <a:off x="4989" y="3793"/>
                <a:ext cx="88" cy="111"/>
              </a:xfrm>
              <a:custGeom>
                <a:avLst/>
                <a:gdLst>
                  <a:gd name="T0" fmla="*/ 0 w 443"/>
                  <a:gd name="T1" fmla="*/ 0 h 555"/>
                  <a:gd name="T2" fmla="*/ 0 w 443"/>
                  <a:gd name="T3" fmla="*/ 0 h 555"/>
                  <a:gd name="T4" fmla="*/ 0 w 443"/>
                  <a:gd name="T5" fmla="*/ 0 h 555"/>
                  <a:gd name="T6" fmla="*/ 0 w 443"/>
                  <a:gd name="T7" fmla="*/ 0 h 555"/>
                  <a:gd name="T8" fmla="*/ 0 w 443"/>
                  <a:gd name="T9" fmla="*/ 0 h 5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555"/>
                  <a:gd name="T17" fmla="*/ 443 w 443"/>
                  <a:gd name="T18" fmla="*/ 555 h 5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555">
                    <a:moveTo>
                      <a:pt x="443" y="278"/>
                    </a:moveTo>
                    <a:lnTo>
                      <a:pt x="0" y="0"/>
                    </a:lnTo>
                    <a:lnTo>
                      <a:pt x="0" y="555"/>
                    </a:lnTo>
                    <a:lnTo>
                      <a:pt x="436" y="281"/>
                    </a:lnTo>
                    <a:lnTo>
                      <a:pt x="443" y="278"/>
                    </a:lnTo>
                  </a:path>
                </a:pathLst>
              </a:custGeom>
              <a:solidFill>
                <a:srgbClr val="0000FF"/>
              </a:solidFill>
              <a:ln w="11176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4" name="Freeform 85">
                <a:hlinkClick r:id="" action="ppaction://hlinkshowjump?jump=previousslide"/>
              </p:cNvPr>
              <p:cNvSpPr>
                <a:spLocks/>
              </p:cNvSpPr>
              <p:nvPr/>
            </p:nvSpPr>
            <p:spPr bwMode="auto">
              <a:xfrm>
                <a:off x="4948" y="374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DFEFFF">
                      <a:alpha val="50998"/>
                    </a:srgbClr>
                  </a:gs>
                  <a:gs pos="100000">
                    <a:srgbClr val="3399FF">
                      <a:alpha val="56000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42" name="Text Box 86"/>
            <p:cNvSpPr txBox="1">
              <a:spLocks noChangeArrowheads="1"/>
            </p:cNvSpPr>
            <p:nvPr/>
          </p:nvSpPr>
          <p:spPr bwMode="auto">
            <a:xfrm>
              <a:off x="4468" y="3869"/>
              <a:ext cx="52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smtClean="0">
                  <a:solidFill>
                    <a:srgbClr val="FF6600"/>
                  </a:solidFill>
                  <a:latin typeface="Trebuchet MS" pitchFamily="34" charset="0"/>
                </a:rPr>
                <a:t>Sebelumnya</a:t>
              </a:r>
            </a:p>
          </p:txBody>
        </p:sp>
      </p:grpSp>
      <p:grpSp>
        <p:nvGrpSpPr>
          <p:cNvPr id="50" name="Group 103"/>
          <p:cNvGrpSpPr>
            <a:grpSpLocks/>
          </p:cNvGrpSpPr>
          <p:nvPr/>
        </p:nvGrpSpPr>
        <p:grpSpPr bwMode="auto">
          <a:xfrm>
            <a:off x="407988" y="6237312"/>
            <a:ext cx="1027114" cy="527050"/>
            <a:chOff x="389" y="3673"/>
            <a:chExt cx="647" cy="332"/>
          </a:xfrm>
        </p:grpSpPr>
        <p:grpSp>
          <p:nvGrpSpPr>
            <p:cNvPr id="51" name="Group 104"/>
            <p:cNvGrpSpPr>
              <a:grpSpLocks/>
            </p:cNvGrpSpPr>
            <p:nvPr/>
          </p:nvGrpSpPr>
          <p:grpSpPr bwMode="auto">
            <a:xfrm>
              <a:off x="598" y="3673"/>
              <a:ext cx="199" cy="199"/>
              <a:chOff x="454" y="3697"/>
              <a:chExt cx="199" cy="199"/>
            </a:xfrm>
          </p:grpSpPr>
          <p:sp>
            <p:nvSpPr>
              <p:cNvPr id="53" name="Freeform 105"/>
              <p:cNvSpPr>
                <a:spLocks/>
              </p:cNvSpPr>
              <p:nvPr/>
            </p:nvSpPr>
            <p:spPr bwMode="auto">
              <a:xfrm>
                <a:off x="497" y="3747"/>
                <a:ext cx="108" cy="100"/>
              </a:xfrm>
              <a:custGeom>
                <a:avLst/>
                <a:gdLst>
                  <a:gd name="T0" fmla="*/ 0 w 536"/>
                  <a:gd name="T1" fmla="*/ 0 h 503"/>
                  <a:gd name="T2" fmla="*/ 0 w 536"/>
                  <a:gd name="T3" fmla="*/ 0 h 503"/>
                  <a:gd name="T4" fmla="*/ 0 w 536"/>
                  <a:gd name="T5" fmla="*/ 0 h 503"/>
                  <a:gd name="T6" fmla="*/ 0 w 536"/>
                  <a:gd name="T7" fmla="*/ 0 h 503"/>
                  <a:gd name="T8" fmla="*/ 0 w 536"/>
                  <a:gd name="T9" fmla="*/ 0 h 503"/>
                  <a:gd name="T10" fmla="*/ 0 w 536"/>
                  <a:gd name="T11" fmla="*/ 0 h 503"/>
                  <a:gd name="T12" fmla="*/ 0 w 536"/>
                  <a:gd name="T13" fmla="*/ 0 h 503"/>
                  <a:gd name="T14" fmla="*/ 0 w 536"/>
                  <a:gd name="T15" fmla="*/ 0 h 503"/>
                  <a:gd name="T16" fmla="*/ 0 w 536"/>
                  <a:gd name="T17" fmla="*/ 0 h 503"/>
                  <a:gd name="T18" fmla="*/ 0 w 536"/>
                  <a:gd name="T19" fmla="*/ 0 h 503"/>
                  <a:gd name="T20" fmla="*/ 0 w 536"/>
                  <a:gd name="T21" fmla="*/ 0 h 503"/>
                  <a:gd name="T22" fmla="*/ 0 w 536"/>
                  <a:gd name="T23" fmla="*/ 0 h 503"/>
                  <a:gd name="T24" fmla="*/ 0 w 536"/>
                  <a:gd name="T25" fmla="*/ 0 h 503"/>
                  <a:gd name="T26" fmla="*/ 0 w 536"/>
                  <a:gd name="T27" fmla="*/ 0 h 503"/>
                  <a:gd name="T28" fmla="*/ 0 w 536"/>
                  <a:gd name="T29" fmla="*/ 0 h 503"/>
                  <a:gd name="T30" fmla="*/ 0 w 536"/>
                  <a:gd name="T31" fmla="*/ 0 h 503"/>
                  <a:gd name="T32" fmla="*/ 0 w 536"/>
                  <a:gd name="T33" fmla="*/ 0 h 503"/>
                  <a:gd name="T34" fmla="*/ 0 w 536"/>
                  <a:gd name="T35" fmla="*/ 0 h 503"/>
                  <a:gd name="T36" fmla="*/ 0 w 536"/>
                  <a:gd name="T37" fmla="*/ 0 h 503"/>
                  <a:gd name="T38" fmla="*/ 0 w 536"/>
                  <a:gd name="T39" fmla="*/ 0 h 503"/>
                  <a:gd name="T40" fmla="*/ 0 w 536"/>
                  <a:gd name="T41" fmla="*/ 0 h 503"/>
                  <a:gd name="T42" fmla="*/ 0 w 536"/>
                  <a:gd name="T43" fmla="*/ 0 h 503"/>
                  <a:gd name="T44" fmla="*/ 0 w 536"/>
                  <a:gd name="T45" fmla="*/ 0 h 503"/>
                  <a:gd name="T46" fmla="*/ 0 w 536"/>
                  <a:gd name="T47" fmla="*/ 0 h 503"/>
                  <a:gd name="T48" fmla="*/ 0 w 536"/>
                  <a:gd name="T49" fmla="*/ 0 h 503"/>
                  <a:gd name="T50" fmla="*/ 0 w 536"/>
                  <a:gd name="T51" fmla="*/ 0 h 503"/>
                  <a:gd name="T52" fmla="*/ 0 w 536"/>
                  <a:gd name="T53" fmla="*/ 0 h 503"/>
                  <a:gd name="T54" fmla="*/ 0 w 536"/>
                  <a:gd name="T55" fmla="*/ 0 h 503"/>
                  <a:gd name="T56" fmla="*/ 0 w 536"/>
                  <a:gd name="T57" fmla="*/ 0 h 503"/>
                  <a:gd name="T58" fmla="*/ 0 w 536"/>
                  <a:gd name="T59" fmla="*/ 0 h 503"/>
                  <a:gd name="T60" fmla="*/ 0 w 536"/>
                  <a:gd name="T61" fmla="*/ 0 h 503"/>
                  <a:gd name="T62" fmla="*/ 0 w 536"/>
                  <a:gd name="T63" fmla="*/ 0 h 503"/>
                  <a:gd name="T64" fmla="*/ 0 w 536"/>
                  <a:gd name="T65" fmla="*/ 0 h 503"/>
                  <a:gd name="T66" fmla="*/ 0 w 536"/>
                  <a:gd name="T67" fmla="*/ 0 h 503"/>
                  <a:gd name="T68" fmla="*/ 0 w 536"/>
                  <a:gd name="T69" fmla="*/ 0 h 503"/>
                  <a:gd name="T70" fmla="*/ 0 w 536"/>
                  <a:gd name="T71" fmla="*/ 0 h 503"/>
                  <a:gd name="T72" fmla="*/ 0 w 536"/>
                  <a:gd name="T73" fmla="*/ 0 h 503"/>
                  <a:gd name="T74" fmla="*/ 0 w 536"/>
                  <a:gd name="T75" fmla="*/ 0 h 503"/>
                  <a:gd name="T76" fmla="*/ 0 w 536"/>
                  <a:gd name="T77" fmla="*/ 0 h 503"/>
                  <a:gd name="T78" fmla="*/ 0 w 536"/>
                  <a:gd name="T79" fmla="*/ 0 h 503"/>
                  <a:gd name="T80" fmla="*/ 0 w 536"/>
                  <a:gd name="T81" fmla="*/ 0 h 503"/>
                  <a:gd name="T82" fmla="*/ 0 w 536"/>
                  <a:gd name="T83" fmla="*/ 0 h 503"/>
                  <a:gd name="T84" fmla="*/ 0 w 536"/>
                  <a:gd name="T85" fmla="*/ 0 h 50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36"/>
                  <a:gd name="T130" fmla="*/ 0 h 503"/>
                  <a:gd name="T131" fmla="*/ 536 w 536"/>
                  <a:gd name="T132" fmla="*/ 503 h 50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36" h="503">
                    <a:moveTo>
                      <a:pt x="226" y="113"/>
                    </a:moveTo>
                    <a:lnTo>
                      <a:pt x="271" y="116"/>
                    </a:lnTo>
                    <a:lnTo>
                      <a:pt x="292" y="119"/>
                    </a:lnTo>
                    <a:lnTo>
                      <a:pt x="313" y="123"/>
                    </a:lnTo>
                    <a:lnTo>
                      <a:pt x="352" y="133"/>
                    </a:lnTo>
                    <a:lnTo>
                      <a:pt x="387" y="146"/>
                    </a:lnTo>
                    <a:lnTo>
                      <a:pt x="418" y="161"/>
                    </a:lnTo>
                    <a:lnTo>
                      <a:pt x="431" y="169"/>
                    </a:lnTo>
                    <a:lnTo>
                      <a:pt x="445" y="179"/>
                    </a:lnTo>
                    <a:lnTo>
                      <a:pt x="456" y="188"/>
                    </a:lnTo>
                    <a:lnTo>
                      <a:pt x="469" y="199"/>
                    </a:lnTo>
                    <a:lnTo>
                      <a:pt x="490" y="223"/>
                    </a:lnTo>
                    <a:lnTo>
                      <a:pt x="498" y="234"/>
                    </a:lnTo>
                    <a:lnTo>
                      <a:pt x="506" y="248"/>
                    </a:lnTo>
                    <a:lnTo>
                      <a:pt x="519" y="276"/>
                    </a:lnTo>
                    <a:lnTo>
                      <a:pt x="528" y="307"/>
                    </a:lnTo>
                    <a:lnTo>
                      <a:pt x="531" y="323"/>
                    </a:lnTo>
                    <a:lnTo>
                      <a:pt x="534" y="341"/>
                    </a:lnTo>
                    <a:lnTo>
                      <a:pt x="536" y="376"/>
                    </a:lnTo>
                    <a:lnTo>
                      <a:pt x="534" y="416"/>
                    </a:lnTo>
                    <a:lnTo>
                      <a:pt x="530" y="458"/>
                    </a:lnTo>
                    <a:lnTo>
                      <a:pt x="525" y="479"/>
                    </a:lnTo>
                    <a:lnTo>
                      <a:pt x="522" y="503"/>
                    </a:lnTo>
                    <a:lnTo>
                      <a:pt x="520" y="479"/>
                    </a:lnTo>
                    <a:lnTo>
                      <a:pt x="516" y="458"/>
                    </a:lnTo>
                    <a:lnTo>
                      <a:pt x="511" y="437"/>
                    </a:lnTo>
                    <a:lnTo>
                      <a:pt x="503" y="420"/>
                    </a:lnTo>
                    <a:lnTo>
                      <a:pt x="491" y="403"/>
                    </a:lnTo>
                    <a:lnTo>
                      <a:pt x="479" y="390"/>
                    </a:lnTo>
                    <a:lnTo>
                      <a:pt x="464" y="376"/>
                    </a:lnTo>
                    <a:lnTo>
                      <a:pt x="447" y="366"/>
                    </a:lnTo>
                    <a:lnTo>
                      <a:pt x="426" y="356"/>
                    </a:lnTo>
                    <a:lnTo>
                      <a:pt x="404" y="348"/>
                    </a:lnTo>
                    <a:lnTo>
                      <a:pt x="380" y="341"/>
                    </a:lnTo>
                    <a:lnTo>
                      <a:pt x="354" y="338"/>
                    </a:lnTo>
                    <a:lnTo>
                      <a:pt x="325" y="334"/>
                    </a:lnTo>
                    <a:lnTo>
                      <a:pt x="294" y="333"/>
                    </a:lnTo>
                    <a:lnTo>
                      <a:pt x="261" y="333"/>
                    </a:lnTo>
                    <a:lnTo>
                      <a:pt x="226" y="336"/>
                    </a:lnTo>
                    <a:lnTo>
                      <a:pt x="226" y="450"/>
                    </a:lnTo>
                    <a:lnTo>
                      <a:pt x="0" y="224"/>
                    </a:lnTo>
                    <a:lnTo>
                      <a:pt x="226" y="0"/>
                    </a:lnTo>
                    <a:lnTo>
                      <a:pt x="226" y="113"/>
                    </a:lnTo>
                  </a:path>
                </a:pathLst>
              </a:custGeom>
              <a:solidFill>
                <a:srgbClr val="0000FF"/>
              </a:solidFill>
              <a:ln w="793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4" name="Freeform 106">
                <a:hlinkClick r:id="rId3" action="ppaction://hlinksldjump"/>
              </p:cNvPr>
              <p:cNvSpPr>
                <a:spLocks/>
              </p:cNvSpPr>
              <p:nvPr/>
            </p:nvSpPr>
            <p:spPr bwMode="auto">
              <a:xfrm>
                <a:off x="454" y="3697"/>
                <a:ext cx="199" cy="199"/>
              </a:xfrm>
              <a:custGeom>
                <a:avLst/>
                <a:gdLst>
                  <a:gd name="T0" fmla="*/ 0 w 997"/>
                  <a:gd name="T1" fmla="*/ 0 h 997"/>
                  <a:gd name="T2" fmla="*/ 0 w 997"/>
                  <a:gd name="T3" fmla="*/ 0 h 997"/>
                  <a:gd name="T4" fmla="*/ 0 w 997"/>
                  <a:gd name="T5" fmla="*/ 0 h 997"/>
                  <a:gd name="T6" fmla="*/ 0 w 997"/>
                  <a:gd name="T7" fmla="*/ 0 h 997"/>
                  <a:gd name="T8" fmla="*/ 0 w 997"/>
                  <a:gd name="T9" fmla="*/ 0 h 997"/>
                  <a:gd name="T10" fmla="*/ 0 w 997"/>
                  <a:gd name="T11" fmla="*/ 0 h 997"/>
                  <a:gd name="T12" fmla="*/ 0 w 997"/>
                  <a:gd name="T13" fmla="*/ 0 h 997"/>
                  <a:gd name="T14" fmla="*/ 0 w 997"/>
                  <a:gd name="T15" fmla="*/ 0 h 997"/>
                  <a:gd name="T16" fmla="*/ 0 w 997"/>
                  <a:gd name="T17" fmla="*/ 0 h 997"/>
                  <a:gd name="T18" fmla="*/ 0 w 997"/>
                  <a:gd name="T19" fmla="*/ 0 h 997"/>
                  <a:gd name="T20" fmla="*/ 0 w 997"/>
                  <a:gd name="T21" fmla="*/ 0 h 997"/>
                  <a:gd name="T22" fmla="*/ 0 w 997"/>
                  <a:gd name="T23" fmla="*/ 0 h 997"/>
                  <a:gd name="T24" fmla="*/ 0 w 997"/>
                  <a:gd name="T25" fmla="*/ 0 h 997"/>
                  <a:gd name="T26" fmla="*/ 0 w 997"/>
                  <a:gd name="T27" fmla="*/ 0 h 997"/>
                  <a:gd name="T28" fmla="*/ 0 w 997"/>
                  <a:gd name="T29" fmla="*/ 0 h 997"/>
                  <a:gd name="T30" fmla="*/ 0 w 997"/>
                  <a:gd name="T31" fmla="*/ 0 h 997"/>
                  <a:gd name="T32" fmla="*/ 0 w 997"/>
                  <a:gd name="T33" fmla="*/ 0 h 997"/>
                  <a:gd name="T34" fmla="*/ 0 w 997"/>
                  <a:gd name="T35" fmla="*/ 0 h 997"/>
                  <a:gd name="T36" fmla="*/ 0 w 997"/>
                  <a:gd name="T37" fmla="*/ 0 h 997"/>
                  <a:gd name="T38" fmla="*/ 0 w 997"/>
                  <a:gd name="T39" fmla="*/ 0 h 997"/>
                  <a:gd name="T40" fmla="*/ 0 w 997"/>
                  <a:gd name="T41" fmla="*/ 0 h 997"/>
                  <a:gd name="T42" fmla="*/ 0 w 997"/>
                  <a:gd name="T43" fmla="*/ 0 h 997"/>
                  <a:gd name="T44" fmla="*/ 0 w 997"/>
                  <a:gd name="T45" fmla="*/ 0 h 997"/>
                  <a:gd name="T46" fmla="*/ 0 w 997"/>
                  <a:gd name="T47" fmla="*/ 0 h 997"/>
                  <a:gd name="T48" fmla="*/ 0 w 997"/>
                  <a:gd name="T49" fmla="*/ 0 h 997"/>
                  <a:gd name="T50" fmla="*/ 0 w 997"/>
                  <a:gd name="T51" fmla="*/ 0 h 997"/>
                  <a:gd name="T52" fmla="*/ 0 w 997"/>
                  <a:gd name="T53" fmla="*/ 0 h 997"/>
                  <a:gd name="T54" fmla="*/ 0 w 997"/>
                  <a:gd name="T55" fmla="*/ 0 h 997"/>
                  <a:gd name="T56" fmla="*/ 0 w 997"/>
                  <a:gd name="T57" fmla="*/ 0 h 997"/>
                  <a:gd name="T58" fmla="*/ 0 w 997"/>
                  <a:gd name="T59" fmla="*/ 0 h 997"/>
                  <a:gd name="T60" fmla="*/ 0 w 997"/>
                  <a:gd name="T61" fmla="*/ 0 h 997"/>
                  <a:gd name="T62" fmla="*/ 0 w 997"/>
                  <a:gd name="T63" fmla="*/ 0 h 997"/>
                  <a:gd name="T64" fmla="*/ 0 w 997"/>
                  <a:gd name="T65" fmla="*/ 0 h 997"/>
                  <a:gd name="T66" fmla="*/ 0 w 997"/>
                  <a:gd name="T67" fmla="*/ 0 h 997"/>
                  <a:gd name="T68" fmla="*/ 0 w 997"/>
                  <a:gd name="T69" fmla="*/ 0 h 997"/>
                  <a:gd name="T70" fmla="*/ 0 w 997"/>
                  <a:gd name="T71" fmla="*/ 0 h 997"/>
                  <a:gd name="T72" fmla="*/ 0 w 997"/>
                  <a:gd name="T73" fmla="*/ 0 h 997"/>
                  <a:gd name="T74" fmla="*/ 0 w 997"/>
                  <a:gd name="T75" fmla="*/ 0 h 997"/>
                  <a:gd name="T76" fmla="*/ 0 w 997"/>
                  <a:gd name="T77" fmla="*/ 0 h 997"/>
                  <a:gd name="T78" fmla="*/ 0 w 997"/>
                  <a:gd name="T79" fmla="*/ 0 h 997"/>
                  <a:gd name="T80" fmla="*/ 0 w 997"/>
                  <a:gd name="T81" fmla="*/ 0 h 997"/>
                  <a:gd name="T82" fmla="*/ 0 w 997"/>
                  <a:gd name="T83" fmla="*/ 0 h 997"/>
                  <a:gd name="T84" fmla="*/ 0 w 997"/>
                  <a:gd name="T85" fmla="*/ 0 h 997"/>
                  <a:gd name="T86" fmla="*/ 0 w 997"/>
                  <a:gd name="T87" fmla="*/ 0 h 997"/>
                  <a:gd name="T88" fmla="*/ 0 w 997"/>
                  <a:gd name="T89" fmla="*/ 0 h 997"/>
                  <a:gd name="T90" fmla="*/ 0 w 997"/>
                  <a:gd name="T91" fmla="*/ 0 h 997"/>
                  <a:gd name="T92" fmla="*/ 0 w 997"/>
                  <a:gd name="T93" fmla="*/ 0 h 997"/>
                  <a:gd name="T94" fmla="*/ 0 w 997"/>
                  <a:gd name="T95" fmla="*/ 0 h 997"/>
                  <a:gd name="T96" fmla="*/ 0 w 997"/>
                  <a:gd name="T97" fmla="*/ 0 h 997"/>
                  <a:gd name="T98" fmla="*/ 0 w 997"/>
                  <a:gd name="T99" fmla="*/ 0 h 997"/>
                  <a:gd name="T100" fmla="*/ 0 w 997"/>
                  <a:gd name="T101" fmla="*/ 0 h 997"/>
                  <a:gd name="T102" fmla="*/ 0 w 997"/>
                  <a:gd name="T103" fmla="*/ 0 h 9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97"/>
                  <a:gd name="T157" fmla="*/ 0 h 997"/>
                  <a:gd name="T158" fmla="*/ 997 w 997"/>
                  <a:gd name="T159" fmla="*/ 997 h 99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97" h="997">
                    <a:moveTo>
                      <a:pt x="499" y="0"/>
                    </a:moveTo>
                    <a:lnTo>
                      <a:pt x="448" y="2"/>
                    </a:lnTo>
                    <a:lnTo>
                      <a:pt x="399" y="9"/>
                    </a:lnTo>
                    <a:lnTo>
                      <a:pt x="351" y="21"/>
                    </a:lnTo>
                    <a:lnTo>
                      <a:pt x="307" y="36"/>
                    </a:lnTo>
                    <a:lnTo>
                      <a:pt x="263" y="57"/>
                    </a:lnTo>
                    <a:lnTo>
                      <a:pt x="222" y="82"/>
                    </a:lnTo>
                    <a:lnTo>
                      <a:pt x="182" y="111"/>
                    </a:lnTo>
                    <a:lnTo>
                      <a:pt x="146" y="146"/>
                    </a:lnTo>
                    <a:lnTo>
                      <a:pt x="111" y="182"/>
                    </a:lnTo>
                    <a:lnTo>
                      <a:pt x="82" y="222"/>
                    </a:lnTo>
                    <a:lnTo>
                      <a:pt x="57" y="263"/>
                    </a:lnTo>
                    <a:lnTo>
                      <a:pt x="36" y="307"/>
                    </a:lnTo>
                    <a:lnTo>
                      <a:pt x="21" y="351"/>
                    </a:lnTo>
                    <a:lnTo>
                      <a:pt x="9" y="399"/>
                    </a:lnTo>
                    <a:lnTo>
                      <a:pt x="2" y="448"/>
                    </a:lnTo>
                    <a:lnTo>
                      <a:pt x="0" y="499"/>
                    </a:lnTo>
                    <a:lnTo>
                      <a:pt x="2" y="548"/>
                    </a:lnTo>
                    <a:lnTo>
                      <a:pt x="5" y="572"/>
                    </a:lnTo>
                    <a:lnTo>
                      <a:pt x="9" y="597"/>
                    </a:lnTo>
                    <a:lnTo>
                      <a:pt x="14" y="620"/>
                    </a:lnTo>
                    <a:lnTo>
                      <a:pt x="21" y="643"/>
                    </a:lnTo>
                    <a:lnTo>
                      <a:pt x="36" y="689"/>
                    </a:lnTo>
                    <a:lnTo>
                      <a:pt x="45" y="709"/>
                    </a:lnTo>
                    <a:lnTo>
                      <a:pt x="57" y="731"/>
                    </a:lnTo>
                    <a:lnTo>
                      <a:pt x="68" y="751"/>
                    </a:lnTo>
                    <a:lnTo>
                      <a:pt x="82" y="773"/>
                    </a:lnTo>
                    <a:lnTo>
                      <a:pt x="95" y="792"/>
                    </a:lnTo>
                    <a:lnTo>
                      <a:pt x="111" y="812"/>
                    </a:lnTo>
                    <a:lnTo>
                      <a:pt x="146" y="851"/>
                    </a:lnTo>
                    <a:lnTo>
                      <a:pt x="182" y="885"/>
                    </a:lnTo>
                    <a:lnTo>
                      <a:pt x="222" y="914"/>
                    </a:lnTo>
                    <a:lnTo>
                      <a:pt x="263" y="939"/>
                    </a:lnTo>
                    <a:lnTo>
                      <a:pt x="307" y="959"/>
                    </a:lnTo>
                    <a:lnTo>
                      <a:pt x="351" y="975"/>
                    </a:lnTo>
                    <a:lnTo>
                      <a:pt x="399" y="987"/>
                    </a:lnTo>
                    <a:lnTo>
                      <a:pt x="448" y="993"/>
                    </a:lnTo>
                    <a:lnTo>
                      <a:pt x="472" y="996"/>
                    </a:lnTo>
                    <a:lnTo>
                      <a:pt x="499" y="997"/>
                    </a:lnTo>
                    <a:lnTo>
                      <a:pt x="523" y="996"/>
                    </a:lnTo>
                    <a:lnTo>
                      <a:pt x="548" y="993"/>
                    </a:lnTo>
                    <a:lnTo>
                      <a:pt x="560" y="991"/>
                    </a:lnTo>
                    <a:lnTo>
                      <a:pt x="562" y="990"/>
                    </a:lnTo>
                    <a:lnTo>
                      <a:pt x="565" y="990"/>
                    </a:lnTo>
                    <a:lnTo>
                      <a:pt x="572" y="990"/>
                    </a:lnTo>
                    <a:lnTo>
                      <a:pt x="597" y="987"/>
                    </a:lnTo>
                    <a:lnTo>
                      <a:pt x="620" y="981"/>
                    </a:lnTo>
                    <a:lnTo>
                      <a:pt x="631" y="978"/>
                    </a:lnTo>
                    <a:lnTo>
                      <a:pt x="643" y="975"/>
                    </a:lnTo>
                    <a:lnTo>
                      <a:pt x="689" y="959"/>
                    </a:lnTo>
                    <a:lnTo>
                      <a:pt x="709" y="949"/>
                    </a:lnTo>
                    <a:lnTo>
                      <a:pt x="714" y="946"/>
                    </a:lnTo>
                    <a:lnTo>
                      <a:pt x="719" y="944"/>
                    </a:lnTo>
                    <a:lnTo>
                      <a:pt x="731" y="939"/>
                    </a:lnTo>
                    <a:lnTo>
                      <a:pt x="751" y="927"/>
                    </a:lnTo>
                    <a:lnTo>
                      <a:pt x="761" y="920"/>
                    </a:lnTo>
                    <a:lnTo>
                      <a:pt x="773" y="914"/>
                    </a:lnTo>
                    <a:lnTo>
                      <a:pt x="782" y="906"/>
                    </a:lnTo>
                    <a:lnTo>
                      <a:pt x="792" y="899"/>
                    </a:lnTo>
                    <a:lnTo>
                      <a:pt x="812" y="885"/>
                    </a:lnTo>
                    <a:lnTo>
                      <a:pt x="851" y="851"/>
                    </a:lnTo>
                    <a:lnTo>
                      <a:pt x="885" y="812"/>
                    </a:lnTo>
                    <a:lnTo>
                      <a:pt x="899" y="792"/>
                    </a:lnTo>
                    <a:lnTo>
                      <a:pt x="906" y="782"/>
                    </a:lnTo>
                    <a:lnTo>
                      <a:pt x="914" y="773"/>
                    </a:lnTo>
                    <a:lnTo>
                      <a:pt x="920" y="761"/>
                    </a:lnTo>
                    <a:lnTo>
                      <a:pt x="927" y="751"/>
                    </a:lnTo>
                    <a:lnTo>
                      <a:pt x="939" y="731"/>
                    </a:lnTo>
                    <a:lnTo>
                      <a:pt x="944" y="719"/>
                    </a:lnTo>
                    <a:lnTo>
                      <a:pt x="946" y="714"/>
                    </a:lnTo>
                    <a:lnTo>
                      <a:pt x="949" y="709"/>
                    </a:lnTo>
                    <a:lnTo>
                      <a:pt x="959" y="689"/>
                    </a:lnTo>
                    <a:lnTo>
                      <a:pt x="975" y="643"/>
                    </a:lnTo>
                    <a:lnTo>
                      <a:pt x="978" y="631"/>
                    </a:lnTo>
                    <a:lnTo>
                      <a:pt x="981" y="620"/>
                    </a:lnTo>
                    <a:lnTo>
                      <a:pt x="987" y="597"/>
                    </a:lnTo>
                    <a:lnTo>
                      <a:pt x="990" y="572"/>
                    </a:lnTo>
                    <a:lnTo>
                      <a:pt x="990" y="565"/>
                    </a:lnTo>
                    <a:lnTo>
                      <a:pt x="990" y="562"/>
                    </a:lnTo>
                    <a:lnTo>
                      <a:pt x="991" y="560"/>
                    </a:lnTo>
                    <a:lnTo>
                      <a:pt x="993" y="548"/>
                    </a:lnTo>
                    <a:lnTo>
                      <a:pt x="996" y="523"/>
                    </a:lnTo>
                    <a:lnTo>
                      <a:pt x="997" y="499"/>
                    </a:lnTo>
                    <a:lnTo>
                      <a:pt x="996" y="472"/>
                    </a:lnTo>
                    <a:lnTo>
                      <a:pt x="993" y="448"/>
                    </a:lnTo>
                    <a:lnTo>
                      <a:pt x="987" y="399"/>
                    </a:lnTo>
                    <a:lnTo>
                      <a:pt x="975" y="351"/>
                    </a:lnTo>
                    <a:lnTo>
                      <a:pt x="959" y="307"/>
                    </a:lnTo>
                    <a:lnTo>
                      <a:pt x="939" y="263"/>
                    </a:lnTo>
                    <a:lnTo>
                      <a:pt x="914" y="222"/>
                    </a:lnTo>
                    <a:lnTo>
                      <a:pt x="885" y="182"/>
                    </a:lnTo>
                    <a:lnTo>
                      <a:pt x="851" y="146"/>
                    </a:lnTo>
                    <a:lnTo>
                      <a:pt x="812" y="111"/>
                    </a:lnTo>
                    <a:lnTo>
                      <a:pt x="792" y="95"/>
                    </a:lnTo>
                    <a:lnTo>
                      <a:pt x="773" y="82"/>
                    </a:lnTo>
                    <a:lnTo>
                      <a:pt x="751" y="68"/>
                    </a:lnTo>
                    <a:lnTo>
                      <a:pt x="731" y="57"/>
                    </a:lnTo>
                    <a:lnTo>
                      <a:pt x="709" y="45"/>
                    </a:lnTo>
                    <a:lnTo>
                      <a:pt x="689" y="36"/>
                    </a:lnTo>
                    <a:lnTo>
                      <a:pt x="643" y="21"/>
                    </a:lnTo>
                    <a:lnTo>
                      <a:pt x="620" y="14"/>
                    </a:lnTo>
                    <a:lnTo>
                      <a:pt x="597" y="9"/>
                    </a:lnTo>
                    <a:lnTo>
                      <a:pt x="572" y="5"/>
                    </a:lnTo>
                    <a:lnTo>
                      <a:pt x="548" y="2"/>
                    </a:lnTo>
                    <a:lnTo>
                      <a:pt x="499" y="0"/>
                    </a:lnTo>
                  </a:path>
                </a:pathLst>
              </a:custGeom>
              <a:gradFill rotWithShape="1">
                <a:gsLst>
                  <a:gs pos="0">
                    <a:srgbClr val="3399FF">
                      <a:alpha val="56000"/>
                    </a:srgbClr>
                  </a:gs>
                  <a:gs pos="100000">
                    <a:srgbClr val="DFEFFF">
                      <a:alpha val="50998"/>
                    </a:srgbClr>
                  </a:gs>
                </a:gsLst>
                <a:lin ang="0" scaled="1"/>
              </a:gradFill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2" name="Text Box 107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389" y="3860"/>
              <a:ext cx="6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 err="1" smtClean="0">
                  <a:solidFill>
                    <a:srgbClr val="FF6600"/>
                  </a:solidFill>
                  <a:latin typeface="Trebuchet MS" pitchFamily="34" charset="0"/>
                </a:rPr>
                <a:t>Ke</a:t>
              </a:r>
              <a:r>
                <a:rPr lang="id-ID" sz="900" b="1" kern="0" dirty="0" smtClean="0">
                  <a:solidFill>
                    <a:srgbClr val="FF6600"/>
                  </a:solidFill>
                  <a:latin typeface="Trebuchet MS" pitchFamily="34" charset="0"/>
                </a:rPr>
                <a:t> Menu Utama</a:t>
              </a:r>
              <a:endParaRPr lang="en-US" sz="900" b="1" kern="0" dirty="0" smtClean="0">
                <a:solidFill>
                  <a:srgbClr val="FF6600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004375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444</Words>
  <Application>Microsoft Office PowerPoint</Application>
  <PresentationFormat>On-screen Show (4:3)</PresentationFormat>
  <Paragraphs>133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O'connor</dc:creator>
  <cp:lastModifiedBy>Brian O'connor</cp:lastModifiedBy>
  <cp:revision>13</cp:revision>
  <dcterms:created xsi:type="dcterms:W3CDTF">2012-01-18T05:35:34Z</dcterms:created>
  <dcterms:modified xsi:type="dcterms:W3CDTF">2012-01-21T10:33:10Z</dcterms:modified>
</cp:coreProperties>
</file>