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085C7-721E-49D8-A716-2B99EE4A06C5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0EC0B-9EA5-4BE5-9C72-C0677B2F3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338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7CC2EA-982A-407F-B592-58182EE210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6D6B1-5D12-4850-B20B-F804F330E4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8A252-33C2-4955-9149-889BBF0943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D558A0-8F27-4495-9164-3BD0EB6ED8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5DF98-E3F2-417E-880A-2A419BBE1F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B76950-2A00-4214-AB24-5A7E385B80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27B085-663A-4707-96C3-71BA48ACEC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D4219D-FE78-4D78-B787-88A84E50956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84899D-DF09-47F8-BA0F-57BA157E0A1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321646-AE37-41FC-AA3E-13179C228E4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A94D7E-6388-455C-94C3-C6C166EA7B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A01860-3A90-47C1-AA9D-4508E6C408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705F48-0CF0-4B1C-9486-54CCDFA293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50801-AB53-4A60-AF83-0759377BAF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E88D0E-591C-4434-A22A-C5C88FABBC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CDB81-3401-4AC1-BA8A-02D8973EDC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D6E4E-500F-41B6-A86A-C6958C9B0D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175C4-E05E-4C7A-B680-026D3C1B45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669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35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936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235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944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256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808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493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72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149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734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58C8-4647-4EDE-8761-82414658F1C8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FCB84-725A-47DD-986A-C8E6841B269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70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slide" Target="slide8.xml"/><Relationship Id="rId4" Type="http://schemas.openxmlformats.org/officeDocument/2006/relationships/image" Target="../media/image2.png"/><Relationship Id="rId9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slide" Target="slide8.xml"/><Relationship Id="rId4" Type="http://schemas.openxmlformats.org/officeDocument/2006/relationships/image" Target="../media/image8.png"/><Relationship Id="rId9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slide" Target="slide1.xm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slide" Target="slide8.xml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8.png"/><Relationship Id="rId21" Type="http://schemas.openxmlformats.org/officeDocument/2006/relationships/image" Target="../media/image40.png"/><Relationship Id="rId7" Type="http://schemas.openxmlformats.org/officeDocument/2006/relationships/image" Target="../media/image30.png"/><Relationship Id="rId12" Type="http://schemas.openxmlformats.org/officeDocument/2006/relationships/image" Target="../media/image12.png"/><Relationship Id="rId17" Type="http://schemas.openxmlformats.org/officeDocument/2006/relationships/image" Target="../media/image36.png"/><Relationship Id="rId25" Type="http://schemas.openxmlformats.org/officeDocument/2006/relationships/slide" Target="slide8.xm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11.png"/><Relationship Id="rId24" Type="http://schemas.openxmlformats.org/officeDocument/2006/relationships/slide" Target="slide1.xml"/><Relationship Id="rId5" Type="http://schemas.openxmlformats.org/officeDocument/2006/relationships/image" Target="../media/image28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10" Type="http://schemas.openxmlformats.org/officeDocument/2006/relationships/image" Target="../media/image10.png"/><Relationship Id="rId19" Type="http://schemas.openxmlformats.org/officeDocument/2006/relationships/image" Target="../media/image38.png"/><Relationship Id="rId4" Type="http://schemas.openxmlformats.org/officeDocument/2006/relationships/image" Target="../media/image9.png"/><Relationship Id="rId9" Type="http://schemas.openxmlformats.org/officeDocument/2006/relationships/image" Target="../media/image7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slide" Target="slide8.xml"/><Relationship Id="rId3" Type="http://schemas.openxmlformats.org/officeDocument/2006/relationships/image" Target="../media/image46.gif"/><Relationship Id="rId7" Type="http://schemas.openxmlformats.org/officeDocument/2006/relationships/image" Target="../media/image50.png"/><Relationship Id="rId12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slide" Target="slide8.xml"/><Relationship Id="rId5" Type="http://schemas.openxmlformats.org/officeDocument/2006/relationships/image" Target="../media/image57.png"/><Relationship Id="rId10" Type="http://schemas.openxmlformats.org/officeDocument/2006/relationships/slide" Target="slide1.xml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545" y="609600"/>
            <a:ext cx="8097987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PERBANDINGAN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TRIGONOMETRI</a:t>
            </a: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193490" y="2060848"/>
            <a:ext cx="6757020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400050" algn="ctr"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I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. HUBUNGAN PERBANDINGAN TRIGONOMETRI SUATU SUDUT.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614772" y="2996952"/>
            <a:ext cx="7914456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II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. NILAI PERBANDINGAN TRIGONOMETRI DARI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SUDUT-SUDUT</a:t>
            </a:r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ISTIMEWA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.</a:t>
            </a: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611560" y="3928293"/>
            <a:ext cx="7920880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III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. PERBANDINGAN TRIGONOMETRI SUATU SUDU</a:t>
            </a:r>
            <a:r>
              <a:rPr lang="id-ID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t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DIBERBAGA</a:t>
            </a:r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i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KUADRAN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.</a:t>
            </a:r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1198650" y="4869160"/>
            <a:ext cx="6746701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IV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mbria Math" pitchFamily="18" charset="0"/>
                <a:cs typeface="Calibri" pitchFamily="34" charset="0"/>
              </a:rPr>
              <a:t>. RUMUS PERBANDINGAN TRIGONOMETRI SUDUT BERELASI.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3975" y="6048652"/>
            <a:ext cx="1757772" cy="548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Klik Shapes </a:t>
            </a:r>
          </a:p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Untuk ke subbab materi</a:t>
            </a:r>
          </a:p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Atau keluar</a:t>
            </a:r>
            <a:endParaRPr lang="id-ID" sz="1200" dirty="0">
              <a:solidFill>
                <a:srgbClr val="FF0000"/>
              </a:solidFill>
            </a:endParaRPr>
          </a:p>
        </p:txBody>
      </p:sp>
      <p:sp>
        <p:nvSpPr>
          <p:cNvPr id="16" name="Rectangle 107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3718369" y="6081133"/>
            <a:ext cx="1728192" cy="5314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rebuchet MS" pitchFamily="34" charset="0"/>
              </a:rPr>
              <a:t>Keluar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rebuchet MS" pitchFamily="34" charset="0"/>
              </a:rPr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458914187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1800" smtClean="0"/>
          </a:p>
          <a:p>
            <a:pPr eaLnBrk="1" hangingPunct="1">
              <a:buFont typeface="Arial" charset="0"/>
              <a:buNone/>
            </a:pPr>
            <a:endParaRPr lang="en-US" sz="1800" smtClean="0"/>
          </a:p>
        </p:txBody>
      </p:sp>
      <p:sp>
        <p:nvSpPr>
          <p:cNvPr id="6" name="Left-Right Arrow 5"/>
          <p:cNvSpPr/>
          <p:nvPr/>
        </p:nvSpPr>
        <p:spPr>
          <a:xfrm>
            <a:off x="457200" y="152400"/>
            <a:ext cx="8229600" cy="1447800"/>
          </a:xfrm>
          <a:prstGeom prst="leftRight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cmpd="sng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III. PERBANDINGAN TRIGONOMETRI SUATU SUDUT  DIBERBAGAI KUADRAN</a:t>
            </a:r>
          </a:p>
        </p:txBody>
      </p:sp>
      <p:sp>
        <p:nvSpPr>
          <p:cNvPr id="11" name="Oval 10"/>
          <p:cNvSpPr/>
          <p:nvPr/>
        </p:nvSpPr>
        <p:spPr>
          <a:xfrm>
            <a:off x="2590800" y="2133600"/>
            <a:ext cx="3810000" cy="3581400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2325687" y="3846513"/>
            <a:ext cx="434181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209800" y="3886200"/>
            <a:ext cx="46482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>
            <a:off x="2971800" y="2362200"/>
            <a:ext cx="3124200" cy="2819400"/>
          </a:xfrm>
          <a:prstGeom prst="arc">
            <a:avLst>
              <a:gd name="adj1" fmla="val 6972425"/>
              <a:gd name="adj2" fmla="val 36072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Arc 37"/>
          <p:cNvSpPr/>
          <p:nvPr/>
        </p:nvSpPr>
        <p:spPr>
          <a:xfrm>
            <a:off x="4419600" y="3429000"/>
            <a:ext cx="685800" cy="838200"/>
          </a:xfrm>
          <a:prstGeom prst="arc">
            <a:avLst>
              <a:gd name="adj1" fmla="val 19065891"/>
              <a:gd name="adj2" fmla="val 533749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Arc 38"/>
          <p:cNvSpPr/>
          <p:nvPr/>
        </p:nvSpPr>
        <p:spPr>
          <a:xfrm>
            <a:off x="3505200" y="2667000"/>
            <a:ext cx="2286000" cy="2209800"/>
          </a:xfrm>
          <a:prstGeom prst="arc">
            <a:avLst>
              <a:gd name="adj1" fmla="val 14990427"/>
              <a:gd name="adj2" fmla="val 34013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Arc 39"/>
          <p:cNvSpPr/>
          <p:nvPr/>
        </p:nvSpPr>
        <p:spPr>
          <a:xfrm>
            <a:off x="2895600" y="3048000"/>
            <a:ext cx="2514600" cy="1752600"/>
          </a:xfrm>
          <a:prstGeom prst="arc">
            <a:avLst>
              <a:gd name="adj1" fmla="val 18975785"/>
              <a:gd name="adj2" fmla="val 26776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Arc 40"/>
          <p:cNvSpPr/>
          <p:nvPr/>
        </p:nvSpPr>
        <p:spPr>
          <a:xfrm>
            <a:off x="3657600" y="3124200"/>
            <a:ext cx="1828800" cy="1752600"/>
          </a:xfrm>
          <a:prstGeom prst="arc">
            <a:avLst>
              <a:gd name="adj1" fmla="val 13367081"/>
              <a:gd name="adj2" fmla="val 16938515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419600" y="3352800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∟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14800" y="1524000"/>
            <a:ext cx="32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y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705600" y="3810000"/>
            <a:ext cx="31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x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24400" y="35814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191000" y="3810000"/>
            <a:ext cx="37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o</a:t>
            </a:r>
          </a:p>
        </p:txBody>
      </p:sp>
      <p:sp>
        <p:nvSpPr>
          <p:cNvPr id="52" name="Arc 51"/>
          <p:cNvSpPr/>
          <p:nvPr/>
        </p:nvSpPr>
        <p:spPr>
          <a:xfrm>
            <a:off x="3505200" y="3810000"/>
            <a:ext cx="1828800" cy="1371600"/>
          </a:xfrm>
          <a:prstGeom prst="arc">
            <a:avLst>
              <a:gd name="adj1" fmla="val 738315"/>
              <a:gd name="adj2" fmla="val 750710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3352800" y="2743200"/>
            <a:ext cx="1981200" cy="2133600"/>
          </a:xfrm>
          <a:prstGeom prst="arc">
            <a:avLst>
              <a:gd name="adj1" fmla="val 8273981"/>
              <a:gd name="adj2" fmla="val 1528291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5601494" y="3390106"/>
            <a:ext cx="990600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096000" y="2514600"/>
            <a:ext cx="804863" cy="369888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p</a:t>
            </a:r>
            <a:r>
              <a:rPr lang="en-US" sz="1200" b="1">
                <a:latin typeface="Calibri" pitchFamily="34" charset="0"/>
              </a:rPr>
              <a:t>1</a:t>
            </a:r>
            <a:r>
              <a:rPr lang="en-US" b="1">
                <a:latin typeface="Calibri" pitchFamily="34" charset="0"/>
              </a:rPr>
              <a:t>(x,y)</a:t>
            </a:r>
          </a:p>
        </p:txBody>
      </p:sp>
      <p:cxnSp>
        <p:nvCxnSpPr>
          <p:cNvPr id="69" name="Straight Connector 68"/>
          <p:cNvCxnSpPr>
            <a:stCxn id="11" idx="1"/>
          </p:cNvCxnSpPr>
          <p:nvPr/>
        </p:nvCxnSpPr>
        <p:spPr>
          <a:xfrm rot="16200000" flipH="1" flipV="1">
            <a:off x="2483644" y="3298031"/>
            <a:ext cx="1304925" cy="23813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286000" y="2286000"/>
            <a:ext cx="876300" cy="369888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p</a:t>
            </a:r>
            <a:r>
              <a:rPr lang="en-US" sz="1200" b="1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(-x,y)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905000" y="4876800"/>
            <a:ext cx="981359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p</a:t>
            </a:r>
            <a:r>
              <a:rPr lang="en-US" sz="1200" b="1" dirty="0">
                <a:latin typeface="+mn-lt"/>
                <a:cs typeface="+mn-cs"/>
              </a:rPr>
              <a:t>3 </a:t>
            </a:r>
            <a:r>
              <a:rPr lang="en-US" b="1" dirty="0">
                <a:latin typeface="+mn-lt"/>
                <a:cs typeface="+mn-cs"/>
              </a:rPr>
              <a:t>(-x,-y)</a:t>
            </a:r>
            <a:endParaRPr lang="en-US" sz="1600" b="1" dirty="0">
              <a:latin typeface="+mn-lt"/>
              <a:cs typeface="+mn-cs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 flipH="1" flipV="1">
            <a:off x="2398713" y="4457700"/>
            <a:ext cx="992188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11" idx="5"/>
          </p:cNvCxnSpPr>
          <p:nvPr/>
        </p:nvCxnSpPr>
        <p:spPr>
          <a:xfrm rot="5400000">
            <a:off x="5203031" y="4526757"/>
            <a:ext cx="1304925" cy="2381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867400" y="5257800"/>
            <a:ext cx="875561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P</a:t>
            </a:r>
            <a:r>
              <a:rPr lang="en-US" sz="1200" b="1" dirty="0">
                <a:latin typeface="+mn-lt"/>
                <a:cs typeface="+mn-cs"/>
              </a:rPr>
              <a:t>4</a:t>
            </a:r>
            <a:r>
              <a:rPr lang="en-US" b="1" dirty="0">
                <a:latin typeface="+mn-lt"/>
                <a:cs typeface="+mn-cs"/>
              </a:rPr>
              <a:t>(x,-y)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10400" y="1676400"/>
            <a:ext cx="107401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Kuadran</a:t>
            </a:r>
            <a:r>
              <a:rPr lang="en-US" dirty="0">
                <a:latin typeface="+mn-lt"/>
                <a:cs typeface="+mn-cs"/>
              </a:rPr>
              <a:t> I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09600" y="1676400"/>
            <a:ext cx="1471613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Kuadran</a:t>
            </a:r>
            <a:r>
              <a:rPr lang="en-US" dirty="0">
                <a:latin typeface="+mn-lt"/>
                <a:cs typeface="+mn-cs"/>
              </a:rPr>
              <a:t> II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62000" y="4267200"/>
            <a:ext cx="1189038" cy="3698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Kuadran</a:t>
            </a:r>
            <a:r>
              <a:rPr lang="en-US" dirty="0">
                <a:latin typeface="+mn-lt"/>
                <a:cs typeface="+mn-cs"/>
              </a:rPr>
              <a:t> III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781800" y="4267200"/>
            <a:ext cx="125835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Kuadran</a:t>
            </a:r>
            <a:r>
              <a:rPr lang="en-US" dirty="0">
                <a:latin typeface="+mn-lt"/>
                <a:cs typeface="+mn-cs"/>
              </a:rPr>
              <a:t> IV 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867400" y="25908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Calibri" pitchFamily="34" charset="0"/>
              </a:rPr>
              <a:t>•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2743200" y="4648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•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2971800" y="2362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•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5638800" y="49530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•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609600" y="2209800"/>
            <a:ext cx="685800" cy="7620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Csc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1295400" y="2590800"/>
            <a:ext cx="3048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1600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010400" y="2133600"/>
            <a:ext cx="1219200" cy="11430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Sin      Cot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Cos      Sec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Tan  Cosec 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rot="10800000">
            <a:off x="6629400" y="1981200"/>
            <a:ext cx="457200" cy="2286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6248400" y="167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62000" y="4953000"/>
            <a:ext cx="609600" cy="7620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Cot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1371600" y="5410200"/>
            <a:ext cx="3810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1752600" y="5334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20" name="Oval 119"/>
          <p:cNvSpPr/>
          <p:nvPr/>
        </p:nvSpPr>
        <p:spPr>
          <a:xfrm>
            <a:off x="7010400" y="5791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620000" y="4876800"/>
            <a:ext cx="685800" cy="8382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0800000" scaled="1"/>
            <a:tileRect/>
          </a:gra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rot="10800000" flipV="1">
            <a:off x="7315200" y="5562600"/>
            <a:ext cx="304800" cy="2667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00400" y="2667000"/>
            <a:ext cx="2590800" cy="2514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895600" y="2895600"/>
            <a:ext cx="3124200" cy="2057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648200" y="2971800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mbria Math" pitchFamily="18" charset="0"/>
              </a:rPr>
              <a:t>𝛽</a:t>
            </a:r>
            <a:endParaRPr lang="en-US">
              <a:latin typeface="Calibri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962400" y="2514600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mbria Math" pitchFamily="18" charset="0"/>
              </a:rPr>
              <a:t>𝜽</a:t>
            </a:r>
            <a:endParaRPr lang="en-US">
              <a:latin typeface="Calibri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810000" y="4876800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mbria Math" pitchFamily="18" charset="0"/>
              </a:rPr>
              <a:t>𝜸</a:t>
            </a:r>
            <a:endParaRPr lang="en-US">
              <a:latin typeface="Calibri" pitchFamily="34" charset="0"/>
            </a:endParaRPr>
          </a:p>
        </p:txBody>
      </p:sp>
      <p:grpSp>
        <p:nvGrpSpPr>
          <p:cNvPr id="72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73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9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7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0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83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86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4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68004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52600"/>
          <a:ext cx="6476999" cy="42338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40057"/>
                <a:gridCol w="1104034"/>
                <a:gridCol w="1177636"/>
                <a:gridCol w="1177636"/>
                <a:gridCol w="1177636"/>
              </a:tblGrid>
              <a:tr h="7922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endParaRPr lang="en-US" sz="4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endParaRPr lang="en-US" sz="4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III</a:t>
                      </a:r>
                      <a:endParaRPr lang="en-US" sz="4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IV</a:t>
                      </a:r>
                      <a:endParaRPr lang="en-US" sz="4000" dirty="0"/>
                    </a:p>
                  </a:txBody>
                  <a:tcPr marT="45733" marB="45733"/>
                </a:tc>
              </a:tr>
              <a:tr h="57615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Sinus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—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—</a:t>
                      </a:r>
                      <a:endParaRPr lang="en-US" sz="2800" dirty="0"/>
                    </a:p>
                  </a:txBody>
                  <a:tcPr marT="45733" marB="45733"/>
                </a:tc>
              </a:tr>
              <a:tr h="5182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Cosinus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—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—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</a:tr>
              <a:tr h="5182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tangen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—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</a:tr>
              <a:tr h="51824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Cosecan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</a:tr>
              <a:tr h="7057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Secan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</a:tr>
              <a:tr h="6049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Cotangen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—</a:t>
                      </a:r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33400" y="381000"/>
            <a:ext cx="7772400" cy="1143000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Bernard MT Condensed" pitchFamily="18" charset="0"/>
              </a:rPr>
              <a:t>INGAT-INGAT 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1752600"/>
            <a:ext cx="1862138" cy="8286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76400" y="1676400"/>
            <a:ext cx="1252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Calibri" pitchFamily="34" charset="0"/>
              </a:rPr>
              <a:t>Kuadran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90613" y="2057400"/>
            <a:ext cx="1119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Fungsi</a:t>
            </a:r>
          </a:p>
        </p:txBody>
      </p:sp>
      <p:grpSp>
        <p:nvGrpSpPr>
          <p:cNvPr id="22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23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28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7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35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36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38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7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5130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1676400"/>
            <a:ext cx="707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lphaUcPeriod"/>
            </a:pPr>
            <a:r>
              <a:rPr lang="en-US">
                <a:latin typeface="Arial Rounded MT Bold" pitchFamily="34" charset="0"/>
              </a:rPr>
              <a:t>Perbandingan trigonometri untuk </a:t>
            </a:r>
            <a:r>
              <a:rPr lang="el-GR" b="1">
                <a:latin typeface="Calibri" pitchFamily="34" charset="0"/>
              </a:rPr>
              <a:t>α°</a:t>
            </a:r>
            <a:r>
              <a:rPr lang="en-US">
                <a:latin typeface="Arial Rounded MT Bold" pitchFamily="34" charset="0"/>
              </a:rPr>
              <a:t> dengan sudut (90 </a:t>
            </a:r>
            <a:r>
              <a:rPr lang="en-US" b="1">
                <a:latin typeface="Arial Rounded MT Bold" pitchFamily="34" charset="0"/>
              </a:rPr>
              <a:t>- </a:t>
            </a:r>
            <a:r>
              <a:rPr lang="el-GR" b="1">
                <a:latin typeface="Calibri" pitchFamily="34" charset="0"/>
              </a:rPr>
              <a:t>α</a:t>
            </a:r>
            <a:r>
              <a:rPr lang="en-US">
                <a:latin typeface="Arial Rounded MT Bold" pitchFamily="34" charset="0"/>
              </a:rPr>
              <a:t>)°.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2209800"/>
          <a:ext cx="2895600" cy="35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4571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SUDUT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DALAM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 Black" pitchFamily="34" charset="0"/>
                        </a:rPr>
                        <a:t>Derajat</a:t>
                      </a:r>
                      <a:r>
                        <a:rPr lang="en-US" sz="1800" dirty="0" smtClean="0">
                          <a:latin typeface="Arial Black" pitchFamily="34" charset="0"/>
                        </a:rPr>
                        <a:t>           </a:t>
                      </a:r>
                      <a:r>
                        <a:rPr lang="en-US" sz="1800" dirty="0" smtClean="0"/>
                        <a:t>                                    </a:t>
                      </a:r>
                      <a:endParaRPr lang="en-US" sz="1800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Sin (90-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 = Cos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0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Cos (90-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Sin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Tan (90-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Cot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Cot (90-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Tan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Sec (90-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</a:t>
                      </a: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(90-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Sec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 flipH="1" flipV="1">
            <a:off x="3773488" y="3390900"/>
            <a:ext cx="220821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5800" y="4191000"/>
            <a:ext cx="2590800" cy="76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648200" y="2514600"/>
            <a:ext cx="1981200" cy="1981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457700" y="3238500"/>
            <a:ext cx="14478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876800" y="3581400"/>
            <a:ext cx="13716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762501" y="3543300"/>
            <a:ext cx="14478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876800" y="2819400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486400" y="2819400"/>
            <a:ext cx="7620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4876800" y="3581400"/>
            <a:ext cx="13716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943601" y="3886200"/>
            <a:ext cx="6096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5257800" y="3886200"/>
            <a:ext cx="609600" cy="609600"/>
          </a:xfrm>
          <a:prstGeom prst="arc">
            <a:avLst>
              <a:gd name="adj1" fmla="val 16857245"/>
              <a:gd name="adj2" fmla="val 627597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4343400" y="3733800"/>
            <a:ext cx="1066800" cy="1066800"/>
          </a:xfrm>
          <a:prstGeom prst="arc">
            <a:avLst>
              <a:gd name="adj1" fmla="val 16200000"/>
              <a:gd name="adj2" fmla="val 200027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81600" y="2438400"/>
            <a:ext cx="76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P’(x,y)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248400" y="3352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05400" y="31242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638800" y="35814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334000" y="38862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cxnSp>
        <p:nvCxnSpPr>
          <p:cNvPr id="42" name="Shape 41"/>
          <p:cNvCxnSpPr/>
          <p:nvPr/>
        </p:nvCxnSpPr>
        <p:spPr>
          <a:xfrm rot="16200000" flipH="1">
            <a:off x="5029200" y="4191000"/>
            <a:ext cx="5334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029200" y="4495800"/>
            <a:ext cx="839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(90-</a:t>
            </a:r>
            <a:r>
              <a:rPr lang="el-GR" b="1">
                <a:solidFill>
                  <a:schemeClr val="accent1"/>
                </a:solidFill>
                <a:latin typeface="Calibri" pitchFamily="34" charset="0"/>
              </a:rPr>
              <a:t>α</a:t>
            </a:r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)°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334000" y="2667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096000" y="3429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629400" y="228600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y=x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 rot="-8280605">
            <a:off x="5308600" y="2962275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∟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 rot="7835973">
            <a:off x="5579269" y="3371056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∟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572000" y="22098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010400" y="40386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495800" y="41910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pic>
        <p:nvPicPr>
          <p:cNvPr id="59" name="Picture 4" descr="AddEmoticons12612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24400"/>
            <a:ext cx="182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Oval 42"/>
          <p:cNvSpPr/>
          <p:nvPr/>
        </p:nvSpPr>
        <p:spPr>
          <a:xfrm>
            <a:off x="838200" y="228600"/>
            <a:ext cx="7620000" cy="1295400"/>
          </a:xfrm>
          <a:prstGeom prst="ellipse">
            <a:avLst/>
          </a:prstGeo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nard MT Condensed" pitchFamily="18" charset="0"/>
              </a:rPr>
              <a:t>IV. RUMUS PERBANDINGAN TRIGONOMETRI SUDUT BERELASI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81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82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84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3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6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87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89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106">
                <a:hlinkClick r:id="rId4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8" name="Text Box 107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002312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68580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dirty="0" smtClean="0">
                <a:latin typeface="Arial Rounded MT Bold" pitchFamily="34" charset="0"/>
              </a:rPr>
              <a:t> B. </a:t>
            </a:r>
            <a:r>
              <a:rPr lang="en-US" sz="1800" b="1" dirty="0" err="1" smtClean="0">
                <a:latin typeface="Arial Rounded MT Bold" pitchFamily="34" charset="0"/>
              </a:rPr>
              <a:t>Perbandingan</a:t>
            </a:r>
            <a:r>
              <a:rPr lang="en-US" sz="1800" b="1" dirty="0" smtClean="0">
                <a:latin typeface="Arial Rounded MT Bold" pitchFamily="34" charset="0"/>
              </a:rPr>
              <a:t> </a:t>
            </a:r>
            <a:r>
              <a:rPr lang="en-US" sz="1800" b="1" dirty="0" err="1" smtClean="0">
                <a:latin typeface="Arial Rounded MT Bold" pitchFamily="34" charset="0"/>
              </a:rPr>
              <a:t>trigonometri</a:t>
            </a:r>
            <a:r>
              <a:rPr lang="en-US" sz="1800" b="1" dirty="0" smtClean="0">
                <a:latin typeface="Arial Rounded MT Bold" pitchFamily="34" charset="0"/>
              </a:rPr>
              <a:t> </a:t>
            </a:r>
            <a:r>
              <a:rPr lang="en-US" sz="1800" b="1" dirty="0" err="1" smtClean="0">
                <a:latin typeface="Arial Rounded MT Bold" pitchFamily="34" charset="0"/>
              </a:rPr>
              <a:t>untuk</a:t>
            </a:r>
            <a:r>
              <a:rPr lang="en-US" sz="1800" b="1" dirty="0" smtClean="0">
                <a:latin typeface="Arial Rounded MT Bold" pitchFamily="34" charset="0"/>
              </a:rPr>
              <a:t> </a:t>
            </a:r>
            <a:r>
              <a:rPr lang="el-GR" sz="1800" b="1" dirty="0" smtClean="0"/>
              <a:t>α°</a:t>
            </a:r>
            <a:r>
              <a:rPr lang="en-US" sz="1800" b="1" dirty="0" smtClean="0">
                <a:latin typeface="Arial Rounded MT Bold" pitchFamily="34" charset="0"/>
              </a:rPr>
              <a:t> </a:t>
            </a:r>
            <a:r>
              <a:rPr lang="en-US" sz="1800" b="1" dirty="0" err="1" smtClean="0">
                <a:latin typeface="Arial Rounded MT Bold" pitchFamily="34" charset="0"/>
              </a:rPr>
              <a:t>dengan</a:t>
            </a:r>
            <a:r>
              <a:rPr lang="en-US" sz="1800" b="1" dirty="0" smtClean="0">
                <a:latin typeface="Arial Rounded MT Bold" pitchFamily="34" charset="0"/>
              </a:rPr>
              <a:t> </a:t>
            </a:r>
            <a:r>
              <a:rPr lang="en-US" sz="1800" b="1" dirty="0" err="1" smtClean="0">
                <a:latin typeface="Arial Rounded MT Bold" pitchFamily="34" charset="0"/>
              </a:rPr>
              <a:t>sudut</a:t>
            </a:r>
            <a:r>
              <a:rPr lang="en-US" sz="1800" b="1" dirty="0" smtClean="0">
                <a:latin typeface="Arial Rounded MT Bold" pitchFamily="34" charset="0"/>
              </a:rPr>
              <a:t> (90 + </a:t>
            </a:r>
            <a:r>
              <a:rPr lang="el-GR" sz="1800" b="1" dirty="0" smtClean="0"/>
              <a:t>α</a:t>
            </a:r>
            <a:r>
              <a:rPr lang="en-US" sz="1800" b="1" dirty="0" smtClean="0">
                <a:latin typeface="Arial Rounded MT Bold" pitchFamily="34" charset="0"/>
              </a:rPr>
              <a:t>)°. </a:t>
            </a:r>
            <a:br>
              <a:rPr lang="en-US" sz="1800" b="1" dirty="0" smtClean="0">
                <a:latin typeface="Arial Rounded MT Bold" pitchFamily="34" charset="0"/>
              </a:rPr>
            </a:br>
            <a:endParaRPr lang="en-US" sz="1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95400"/>
          <a:ext cx="2895600" cy="31130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5600"/>
              </a:tblGrid>
              <a:tr h="4353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Derajat</a:t>
                      </a:r>
                      <a:r>
                        <a:rPr lang="en-US" sz="1800" b="1" dirty="0" smtClean="0"/>
                        <a:t>                                               </a:t>
                      </a:r>
                      <a:endParaRPr lang="en-US" sz="1800" b="1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Sin (90+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 = Cos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Cos (90+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-Sin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Tan (90+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-Cot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Cot (90+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-Tan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Sec (90+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</a:t>
                      </a: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(90+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Sec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4267201" y="3429000"/>
            <a:ext cx="3048000" cy="31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3505200"/>
            <a:ext cx="37338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648200" y="2362200"/>
            <a:ext cx="13716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91200" y="2667000"/>
            <a:ext cx="14478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91001" y="2819400"/>
            <a:ext cx="1371600" cy="3175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819901" y="3086100"/>
            <a:ext cx="838200" cy="3175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5791200" y="2667000"/>
            <a:ext cx="1447800" cy="1588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24400" y="1981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086600" y="25146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324600" y="27432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05400" y="25908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38600" y="2362200"/>
            <a:ext cx="839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P’(-x,y)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315200" y="24384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86400" y="16002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96200" y="32766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2" name="Arc 31"/>
          <p:cNvSpPr/>
          <p:nvPr/>
        </p:nvSpPr>
        <p:spPr>
          <a:xfrm>
            <a:off x="4343400" y="1752600"/>
            <a:ext cx="3048000" cy="3276600"/>
          </a:xfrm>
          <a:prstGeom prst="arc">
            <a:avLst>
              <a:gd name="adj1" fmla="val 13829951"/>
              <a:gd name="adj2" fmla="val 200378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-2468773">
            <a:off x="5638800" y="3032125"/>
            <a:ext cx="611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∟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86400" y="34290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41" name="Arc 40"/>
          <p:cNvSpPr/>
          <p:nvPr/>
        </p:nvSpPr>
        <p:spPr>
          <a:xfrm>
            <a:off x="6096000" y="3124200"/>
            <a:ext cx="533400" cy="609600"/>
          </a:xfrm>
          <a:prstGeom prst="arc">
            <a:avLst>
              <a:gd name="adj1" fmla="val 17328464"/>
              <a:gd name="adj2" fmla="val 6879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172200" y="31242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876800" y="2133600"/>
            <a:ext cx="9525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49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8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54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55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57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6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59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0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2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1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016061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629400" cy="762000"/>
          </a:xfrm>
        </p:spPr>
        <p:txBody>
          <a:bodyPr/>
          <a:lstStyle/>
          <a:p>
            <a:pPr eaLnBrk="1" hangingPunct="1"/>
            <a:r>
              <a:rPr lang="en-US" sz="1800" b="1" smtClean="0"/>
              <a:t>C. Perbandingan trigonometri untuk sudut </a:t>
            </a:r>
            <a:r>
              <a:rPr lang="el-GR" sz="1800" b="1" smtClean="0"/>
              <a:t>α°</a:t>
            </a:r>
            <a:r>
              <a:rPr lang="en-US" sz="1800" b="1" smtClean="0"/>
              <a:t> dengan (180-</a:t>
            </a:r>
            <a:r>
              <a:rPr lang="el-GR" sz="1800" b="1" smtClean="0"/>
              <a:t>α</a:t>
            </a:r>
            <a:r>
              <a:rPr lang="en-US" sz="1800" b="1" smtClean="0"/>
              <a:t> )°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524000"/>
          <a:ext cx="2895600" cy="35702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95600"/>
              </a:tblGrid>
              <a:tr h="4571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SUDUT</a:t>
                      </a:r>
                      <a:r>
                        <a:rPr lang="en-US" sz="2400" baseline="0" dirty="0" smtClean="0"/>
                        <a:t> DALAM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Derajat</a:t>
                      </a:r>
                      <a:r>
                        <a:rPr lang="en-US" sz="1800" b="1" dirty="0" smtClean="0"/>
                        <a:t>                                               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Sin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 =  Sin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  <a:tr h="500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Cos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Cos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Tan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Tan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Cot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Cot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Sec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Sec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 </a:t>
                      </a: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>
            <a:off x="4686301" y="3162300"/>
            <a:ext cx="3276600" cy="31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3124200"/>
            <a:ext cx="41148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6286500" y="1943100"/>
            <a:ext cx="1219200" cy="1143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5105400" y="1905000"/>
            <a:ext cx="1219200" cy="12192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858001" y="2514600"/>
            <a:ext cx="12192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105400" y="1905000"/>
            <a:ext cx="2362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496594" y="2513806"/>
            <a:ext cx="1219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43400" y="1524000"/>
            <a:ext cx="839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P’(-x,y)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467600" y="16764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86400" y="22098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705600" y="22860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05600" y="27432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86400" y="1981200"/>
            <a:ext cx="95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(180-</a:t>
            </a:r>
            <a:r>
              <a:rPr lang="el-GR" b="1">
                <a:solidFill>
                  <a:schemeClr val="accent1"/>
                </a:solidFill>
                <a:latin typeface="Calibri" pitchFamily="34" charset="0"/>
              </a:rPr>
              <a:t>α</a:t>
            </a:r>
            <a:r>
              <a:rPr lang="en-US" b="1">
                <a:solidFill>
                  <a:schemeClr val="accent1"/>
                </a:solidFill>
                <a:latin typeface="Calibri" pitchFamily="34" charset="0"/>
              </a:rPr>
              <a:t>)°</a:t>
            </a:r>
          </a:p>
        </p:txBody>
      </p:sp>
      <p:sp>
        <p:nvSpPr>
          <p:cNvPr id="34" name="Arc 33"/>
          <p:cNvSpPr/>
          <p:nvPr/>
        </p:nvSpPr>
        <p:spPr>
          <a:xfrm>
            <a:off x="6324600" y="2667000"/>
            <a:ext cx="762000" cy="685800"/>
          </a:xfrm>
          <a:prstGeom prst="arc">
            <a:avLst>
              <a:gd name="adj1" fmla="val 16559774"/>
              <a:gd name="adj2" fmla="val 8371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5867400" y="2286000"/>
            <a:ext cx="1447800" cy="1295400"/>
          </a:xfrm>
          <a:prstGeom prst="arc">
            <a:avLst>
              <a:gd name="adj1" fmla="val 11925874"/>
              <a:gd name="adj2" fmla="val 9333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953000" y="17526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315200" y="17526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96000" y="12954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382000" y="30480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pic>
        <p:nvPicPr>
          <p:cNvPr id="40" name="Picture 7" descr="AddEmoticons126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62000" y="5334000"/>
            <a:ext cx="7686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Titik P(x,y) dicerminkan terhadap sumbu y, maka bayangannya adalah  P’(-x,y) </a:t>
            </a:r>
          </a:p>
        </p:txBody>
      </p:sp>
      <p:grpSp>
        <p:nvGrpSpPr>
          <p:cNvPr id="45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46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51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0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56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57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59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8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61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2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4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106">
                <a:hlinkClick r:id="rId4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3" name="Text Box 107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972484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6629400" cy="868363"/>
          </a:xfrm>
        </p:spPr>
        <p:txBody>
          <a:bodyPr/>
          <a:lstStyle/>
          <a:p>
            <a:pPr eaLnBrk="1" hangingPunct="1"/>
            <a:r>
              <a:rPr lang="en-US" sz="1800" b="1" smtClean="0"/>
              <a:t>D. Perbandingan trigonometri untuk sudut </a:t>
            </a:r>
            <a:r>
              <a:rPr lang="el-GR" sz="1800" b="1" smtClean="0"/>
              <a:t>α°</a:t>
            </a:r>
            <a:r>
              <a:rPr lang="en-US" sz="1800" b="1" smtClean="0"/>
              <a:t> dengan (180+</a:t>
            </a:r>
            <a:r>
              <a:rPr lang="el-GR" sz="1800" b="1" smtClean="0"/>
              <a:t>α</a:t>
            </a:r>
            <a:r>
              <a:rPr lang="en-US" sz="1800" b="1" smtClean="0"/>
              <a:t> )°</a:t>
            </a:r>
            <a:endParaRPr lang="en-US" sz="18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524000"/>
          <a:ext cx="2895600" cy="357028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895600"/>
              </a:tblGrid>
              <a:tr h="4571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SUDUT</a:t>
                      </a:r>
                      <a:r>
                        <a:rPr lang="en-US" sz="2400" baseline="0" dirty="0" smtClean="0"/>
                        <a:t> DALAM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Derajat</a:t>
                      </a:r>
                      <a:r>
                        <a:rPr lang="en-US" sz="1800" b="1" dirty="0" smtClean="0"/>
                        <a:t>                                               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Sin (180+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 = - Sin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  <a:tr h="500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Cos (180+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Cos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Tan (180+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 Tan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Cot (180+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 Cot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Sec (180+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Sec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(180+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</a:t>
                      </a: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4230688" y="3314700"/>
            <a:ext cx="3427412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3352800"/>
            <a:ext cx="38100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19600" y="2286000"/>
            <a:ext cx="3276600" cy="1981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4213" y="3352800"/>
            <a:ext cx="1588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7163594" y="2818606"/>
            <a:ext cx="1066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5181600" y="2667000"/>
            <a:ext cx="1676400" cy="1447800"/>
          </a:xfrm>
          <a:prstGeom prst="arc">
            <a:avLst>
              <a:gd name="adj1" fmla="val 9222664"/>
              <a:gd name="adj2" fmla="val 2127403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67200" y="41148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43800" y="21336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048000"/>
            <a:ext cx="395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α°</a:t>
            </a:r>
            <a:endParaRPr lang="en-US"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00600" y="2514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70C0"/>
                </a:solidFill>
                <a:latin typeface="Calibri" pitchFamily="34" charset="0"/>
              </a:rPr>
              <a:t>(180-</a:t>
            </a:r>
            <a:r>
              <a:rPr lang="el-GR">
                <a:solidFill>
                  <a:srgbClr val="0070C0"/>
                </a:solidFill>
                <a:latin typeface="Calibri" pitchFamily="34" charset="0"/>
              </a:rPr>
              <a:t>α</a:t>
            </a:r>
            <a:r>
              <a:rPr lang="en-US">
                <a:solidFill>
                  <a:srgbClr val="0070C0"/>
                </a:solidFill>
                <a:latin typeface="Calibri" pitchFamily="34" charset="0"/>
              </a:rPr>
              <a:t>)°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15000" y="33528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620000" y="19050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38600" y="4343400"/>
            <a:ext cx="90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P’(-x,-y)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638800" y="13716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924800" y="31242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6" name="Arc 35"/>
          <p:cNvSpPr/>
          <p:nvPr/>
        </p:nvSpPr>
        <p:spPr>
          <a:xfrm>
            <a:off x="6172200" y="3048000"/>
            <a:ext cx="457200" cy="533400"/>
          </a:xfrm>
          <a:prstGeom prst="arc">
            <a:avLst>
              <a:gd name="adj1" fmla="val 168559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Arc 36"/>
          <p:cNvSpPr/>
          <p:nvPr/>
        </p:nvSpPr>
        <p:spPr>
          <a:xfrm>
            <a:off x="5334000" y="3200400"/>
            <a:ext cx="381000" cy="457200"/>
          </a:xfrm>
          <a:prstGeom prst="arc">
            <a:avLst>
              <a:gd name="adj1" fmla="val 6459067"/>
              <a:gd name="adj2" fmla="val 12626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334000" y="3276600"/>
            <a:ext cx="395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>
                <a:latin typeface="Calibri" pitchFamily="34" charset="0"/>
              </a:rPr>
              <a:t>α°</a:t>
            </a:r>
            <a:endParaRPr lang="en-US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3963194" y="38092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5800" y="5334000"/>
            <a:ext cx="825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Titik P(x,y) dicerminkan terhadap sumbu O(0,0), maka bayangannya adalah  P’(-x,-y) </a:t>
            </a:r>
          </a:p>
        </p:txBody>
      </p:sp>
      <p:grpSp>
        <p:nvGrpSpPr>
          <p:cNvPr id="40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42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47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6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52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55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4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57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58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0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9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34359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6477000" cy="685800"/>
          </a:xfrm>
        </p:spPr>
        <p:txBody>
          <a:bodyPr/>
          <a:lstStyle/>
          <a:p>
            <a:pPr eaLnBrk="1" hangingPunct="1"/>
            <a:r>
              <a:rPr lang="en-US" sz="1800" b="1" smtClean="0"/>
              <a:t>E. Perbandingan trigonometri untuk sudut </a:t>
            </a:r>
            <a:r>
              <a:rPr lang="el-GR" sz="1800" b="1" smtClean="0"/>
              <a:t>α°</a:t>
            </a:r>
            <a:r>
              <a:rPr lang="en-US" sz="1800" b="1" smtClean="0"/>
              <a:t> dengan (270-</a:t>
            </a:r>
            <a:r>
              <a:rPr lang="el-GR" sz="1800" b="1" smtClean="0"/>
              <a:t>α</a:t>
            </a:r>
            <a:r>
              <a:rPr lang="en-US" sz="1800" b="1" smtClean="0"/>
              <a:t> )°</a:t>
            </a:r>
            <a:endParaRPr lang="en-US" sz="18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524000"/>
          <a:ext cx="2895600" cy="35702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895600"/>
              </a:tblGrid>
              <a:tr h="4571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SUDUT</a:t>
                      </a:r>
                      <a:r>
                        <a:rPr lang="en-US" sz="2400" baseline="0" dirty="0" smtClean="0"/>
                        <a:t> DALAM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Derajat</a:t>
                      </a:r>
                      <a:r>
                        <a:rPr lang="en-US" sz="1800" b="1" dirty="0" smtClean="0"/>
                        <a:t>                                               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Sin (270-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 = - Sin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  <a:tr h="500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Cos (270-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Cos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Tan (180-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 Tan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Cot (270-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 Cot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Sec (270-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Sec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  <a:tr h="435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(270-</a:t>
                      </a:r>
                      <a:r>
                        <a:rPr lang="el-GR" sz="1800" b="1" dirty="0" smtClean="0"/>
                        <a:t>α</a:t>
                      </a:r>
                      <a:r>
                        <a:rPr lang="en-US" sz="1800" b="1" dirty="0" smtClean="0"/>
                        <a:t>)° = - </a:t>
                      </a:r>
                      <a:r>
                        <a:rPr lang="en-US" sz="1800" b="1" dirty="0" err="1" smtClean="0"/>
                        <a:t>Csc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l-GR" sz="1800" b="1" dirty="0" smtClean="0"/>
                        <a:t>α°</a:t>
                      </a:r>
                      <a:endParaRPr lang="en-US" sz="1800" b="1" dirty="0" smtClean="0"/>
                    </a:p>
                  </a:txBody>
                  <a:tcPr marT="45717" marB="45717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4419601" y="3429000"/>
            <a:ext cx="3505200" cy="31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67200" y="3505200"/>
            <a:ext cx="43434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4876800" y="3505200"/>
            <a:ext cx="12954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6172200" y="3505200"/>
            <a:ext cx="129540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267201" y="4114800"/>
            <a:ext cx="121920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819901" y="4152900"/>
            <a:ext cx="129540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4876800" y="4724400"/>
            <a:ext cx="2590800" cy="381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315200" y="4572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24400" y="4572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8" name="Arc 27"/>
          <p:cNvSpPr/>
          <p:nvPr/>
        </p:nvSpPr>
        <p:spPr>
          <a:xfrm>
            <a:off x="5562600" y="2971800"/>
            <a:ext cx="1295400" cy="1371600"/>
          </a:xfrm>
          <a:prstGeom prst="arc">
            <a:avLst>
              <a:gd name="adj1" fmla="val 8915600"/>
              <a:gd name="adj2" fmla="val 20822989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>
            <a:off x="6096000" y="3733800"/>
            <a:ext cx="457200" cy="381000"/>
          </a:xfrm>
          <a:prstGeom prst="arc">
            <a:avLst>
              <a:gd name="adj1" fmla="val 20773591"/>
              <a:gd name="adj2" fmla="val 8156349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172200" y="3733800"/>
            <a:ext cx="395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α°</a:t>
            </a:r>
            <a:endParaRPr lang="en-US"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81600" y="2743200"/>
            <a:ext cx="95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  <a:latin typeface="Calibri" pitchFamily="34" charset="0"/>
              </a:rPr>
              <a:t>(270-</a:t>
            </a:r>
            <a:r>
              <a:rPr lang="el-GR">
                <a:solidFill>
                  <a:srgbClr val="00B050"/>
                </a:solidFill>
                <a:latin typeface="Calibri" pitchFamily="34" charset="0"/>
              </a:rPr>
              <a:t>α</a:t>
            </a:r>
            <a:r>
              <a:rPr lang="en-US">
                <a:solidFill>
                  <a:srgbClr val="00B050"/>
                </a:solidFill>
                <a:latin typeface="Calibri" pitchFamily="34" charset="0"/>
              </a:rPr>
              <a:t>)°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2626236">
            <a:off x="5962650" y="3373438"/>
            <a:ext cx="463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∟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172200" y="3200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114800" y="4800600"/>
            <a:ext cx="90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P’(-x,-y)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467600" y="4648200"/>
            <a:ext cx="839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 (x,-y)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8534400" y="33528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867400" y="14478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46" name="Arc 45"/>
          <p:cNvSpPr/>
          <p:nvPr/>
        </p:nvSpPr>
        <p:spPr>
          <a:xfrm>
            <a:off x="4495800" y="3657600"/>
            <a:ext cx="3429000" cy="1295400"/>
          </a:xfrm>
          <a:prstGeom prst="arc">
            <a:avLst>
              <a:gd name="adj1" fmla="val 1252149"/>
              <a:gd name="adj2" fmla="val 9763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85800" y="54864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Titik P(x,-y) dicerminkan terhadap sumbu y, maka bayangannya adalah  P’(-x,-y) </a:t>
            </a:r>
          </a:p>
        </p:txBody>
      </p:sp>
      <p:grpSp>
        <p:nvGrpSpPr>
          <p:cNvPr id="49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50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55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57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58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60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9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62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3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5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4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183864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6477000" cy="731838"/>
          </a:xfrm>
        </p:spPr>
        <p:txBody>
          <a:bodyPr/>
          <a:lstStyle/>
          <a:p>
            <a:pPr eaLnBrk="1" hangingPunct="1"/>
            <a:r>
              <a:rPr lang="en-US" sz="1800" b="1" smtClean="0"/>
              <a:t>F. Perbandingan trigonometri untuk sudut </a:t>
            </a:r>
            <a:r>
              <a:rPr lang="el-GR" sz="1800" b="1" smtClean="0"/>
              <a:t>α°</a:t>
            </a:r>
            <a:r>
              <a:rPr lang="en-US" sz="1800" b="1" smtClean="0"/>
              <a:t> dengan (270+</a:t>
            </a:r>
            <a:r>
              <a:rPr lang="el-GR" sz="1800" b="1" smtClean="0"/>
              <a:t>α</a:t>
            </a:r>
            <a:r>
              <a:rPr lang="en-US" sz="1800" b="1" smtClean="0"/>
              <a:t> )°</a:t>
            </a:r>
            <a:endParaRPr lang="en-US" sz="18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524000"/>
          <a:ext cx="2895600" cy="357051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</a:tblGrid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SUDUT</a:t>
                      </a:r>
                      <a:r>
                        <a:rPr lang="en-US" sz="2400" baseline="0" dirty="0" smtClean="0"/>
                        <a:t> DALAM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Derajat</a:t>
                      </a:r>
                      <a:r>
                        <a:rPr lang="en-US" b="1" dirty="0" smtClean="0"/>
                        <a:t>                                               </a:t>
                      </a:r>
                      <a:endParaRPr lang="en-US" b="1" dirty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 (270+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 = - Cos </a:t>
                      </a:r>
                      <a:r>
                        <a:rPr lang="el-GR" b="1" dirty="0" smtClean="0"/>
                        <a:t>α°</a:t>
                      </a:r>
                      <a:endParaRPr lang="en-US" b="1" dirty="0"/>
                    </a:p>
                  </a:txBody>
                  <a:tcPr/>
                </a:tc>
              </a:tr>
              <a:tr h="500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Cos (270+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 Sin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Tan (180+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- Cot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Cot (270+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- Tan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Sec (270+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 </a:t>
                      </a:r>
                      <a:r>
                        <a:rPr lang="en-US" b="1" dirty="0" err="1" smtClean="0"/>
                        <a:t>Csc</a:t>
                      </a:r>
                      <a:r>
                        <a:rPr lang="en-US" b="1" dirty="0" smtClean="0"/>
                        <a:t>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Csc</a:t>
                      </a:r>
                      <a:r>
                        <a:rPr lang="en-US" b="1" dirty="0" smtClean="0"/>
                        <a:t> (270+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- Sec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4000501" y="3390900"/>
            <a:ext cx="3276600" cy="31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91000" y="3276600"/>
            <a:ext cx="38862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638800" y="2362200"/>
            <a:ext cx="16764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372100" y="3543300"/>
            <a:ext cx="152400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858001" y="2819400"/>
            <a:ext cx="914400" cy="3175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638800" y="2362200"/>
            <a:ext cx="1676400" cy="1588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5868194" y="4037806"/>
            <a:ext cx="1524000" cy="1588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638800" y="4800600"/>
            <a:ext cx="990600" cy="1588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4953000" y="2438400"/>
            <a:ext cx="1828800" cy="1905000"/>
          </a:xfrm>
          <a:prstGeom prst="arc">
            <a:avLst>
              <a:gd name="adj1" fmla="val 4036346"/>
              <a:gd name="adj2" fmla="val 21095746"/>
            </a:avLst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5562600" y="2819400"/>
            <a:ext cx="914400" cy="914400"/>
          </a:xfrm>
          <a:prstGeom prst="arc">
            <a:avLst>
              <a:gd name="adj1" fmla="val 18527906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48400" y="4800600"/>
            <a:ext cx="839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P’(x,-y)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77000" y="18288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77000" y="4572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62800" y="2209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267200" y="3733800"/>
            <a:ext cx="966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C000"/>
                </a:solidFill>
                <a:latin typeface="Calibri" pitchFamily="34" charset="0"/>
              </a:rPr>
              <a:t>(270+</a:t>
            </a:r>
            <a:r>
              <a:rPr lang="el-GR" sz="1600" b="1">
                <a:solidFill>
                  <a:srgbClr val="FFC000"/>
                </a:solidFill>
                <a:latin typeface="Calibri" pitchFamily="34" charset="0"/>
              </a:rPr>
              <a:t>α</a:t>
            </a:r>
            <a:r>
              <a:rPr lang="en-US" sz="1600" b="1">
                <a:solidFill>
                  <a:srgbClr val="FFC000"/>
                </a:solidFill>
                <a:latin typeface="Calibri" pitchFamily="34" charset="0"/>
              </a:rPr>
              <a:t> )°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34000" y="32004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34000" y="16002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01000" y="3124200"/>
            <a:ext cx="3603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19800" y="2971800"/>
            <a:ext cx="395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α°</a:t>
            </a:r>
            <a:endParaRPr lang="en-US">
              <a:latin typeface="Calibri" pitchFamily="34" charset="0"/>
            </a:endParaRPr>
          </a:p>
        </p:txBody>
      </p:sp>
      <p:grpSp>
        <p:nvGrpSpPr>
          <p:cNvPr id="59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60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62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1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64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65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67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6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69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70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72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3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1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81841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6400800" cy="808038"/>
          </a:xfrm>
        </p:spPr>
        <p:txBody>
          <a:bodyPr/>
          <a:lstStyle/>
          <a:p>
            <a:pPr eaLnBrk="1" hangingPunct="1"/>
            <a:r>
              <a:rPr lang="en-US" sz="1800" b="1" smtClean="0"/>
              <a:t>F. Perbandingan trigonometri untuk sudut </a:t>
            </a:r>
            <a:r>
              <a:rPr lang="el-GR" sz="1800" b="1" smtClean="0"/>
              <a:t>α°</a:t>
            </a:r>
            <a:r>
              <a:rPr lang="en-US" sz="1800" b="1" smtClean="0"/>
              <a:t> dengan (360-</a:t>
            </a:r>
            <a:r>
              <a:rPr lang="el-GR" sz="1800" b="1" smtClean="0"/>
              <a:t>α</a:t>
            </a:r>
            <a:r>
              <a:rPr lang="en-US" sz="1800" b="1" smtClean="0"/>
              <a:t> )°</a:t>
            </a:r>
            <a:endParaRPr lang="en-US" sz="18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524000"/>
          <a:ext cx="2895600" cy="357051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</a:tblGrid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SUDUT</a:t>
                      </a:r>
                      <a:r>
                        <a:rPr lang="en-US" sz="2400" baseline="0" dirty="0" smtClean="0"/>
                        <a:t> DALAM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Derajat</a:t>
                      </a:r>
                      <a:r>
                        <a:rPr lang="en-US" b="1" dirty="0" smtClean="0"/>
                        <a:t>                                               </a:t>
                      </a:r>
                      <a:endParaRPr lang="en-US" b="1" dirty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 (360-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 = - Sin </a:t>
                      </a:r>
                      <a:r>
                        <a:rPr lang="el-GR" b="1" dirty="0" smtClean="0"/>
                        <a:t>α°</a:t>
                      </a:r>
                      <a:endParaRPr lang="en-US" b="1" dirty="0"/>
                    </a:p>
                  </a:txBody>
                  <a:tcPr/>
                </a:tc>
              </a:tr>
              <a:tr h="500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Cos (360-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Cos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Tan (360-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- Tan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Cot (360-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- Cot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Sec (360-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 Sec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Csc</a:t>
                      </a:r>
                      <a:r>
                        <a:rPr lang="en-US" b="1" dirty="0" smtClean="0"/>
                        <a:t> (360-</a:t>
                      </a:r>
                      <a:r>
                        <a:rPr lang="el-GR" b="1" dirty="0" smtClean="0"/>
                        <a:t>α</a:t>
                      </a:r>
                      <a:r>
                        <a:rPr lang="en-US" b="1" dirty="0" smtClean="0"/>
                        <a:t>)° = - </a:t>
                      </a:r>
                      <a:r>
                        <a:rPr lang="en-US" b="1" dirty="0" err="1" smtClean="0"/>
                        <a:t>Csc</a:t>
                      </a:r>
                      <a:r>
                        <a:rPr lang="en-US" b="1" dirty="0" smtClean="0"/>
                        <a:t> </a:t>
                      </a:r>
                      <a:r>
                        <a:rPr lang="el-GR" b="1" dirty="0" smtClean="0"/>
                        <a:t>α°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4343401" y="3352800"/>
            <a:ext cx="3200400" cy="31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43400" y="3352800"/>
            <a:ext cx="38100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43600" y="2286000"/>
            <a:ext cx="11430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943600" y="3352800"/>
            <a:ext cx="114300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981701" y="3390900"/>
            <a:ext cx="2209800" cy="3175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5943600" y="2286000"/>
            <a:ext cx="1143000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5943600" y="4495800"/>
            <a:ext cx="1143000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5867400" y="2743200"/>
            <a:ext cx="914400" cy="1066800"/>
          </a:xfrm>
          <a:prstGeom prst="arc">
            <a:avLst>
              <a:gd name="adj1" fmla="val 17677726"/>
              <a:gd name="adj2" fmla="val 396809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5334000" y="2819400"/>
            <a:ext cx="1066800" cy="1066800"/>
          </a:xfrm>
          <a:prstGeom prst="arc">
            <a:avLst>
              <a:gd name="adj1" fmla="val 2468430"/>
              <a:gd name="adj2" fmla="val 2144608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800600" y="2743200"/>
            <a:ext cx="101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F0"/>
                </a:solidFill>
                <a:latin typeface="Calibri" pitchFamily="34" charset="0"/>
              </a:rPr>
              <a:t>(360-</a:t>
            </a:r>
            <a:r>
              <a:rPr lang="el-GR" b="1">
                <a:solidFill>
                  <a:srgbClr val="00B0F0"/>
                </a:solidFill>
                <a:latin typeface="Calibri" pitchFamily="34" charset="0"/>
              </a:rPr>
              <a:t>α</a:t>
            </a:r>
            <a:r>
              <a:rPr lang="en-US" b="1">
                <a:solidFill>
                  <a:srgbClr val="00B0F0"/>
                </a:solidFill>
                <a:latin typeface="Calibri" pitchFamily="34" charset="0"/>
              </a:rPr>
              <a:t> )°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00800" y="2895600"/>
            <a:ext cx="395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α°</a:t>
            </a:r>
            <a:endParaRPr lang="en-US"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48400" y="2438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3246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10400" y="32766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34200" y="32004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934200" y="4267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934200" y="21336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934200" y="4419600"/>
            <a:ext cx="839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P’(x,-y)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858000" y="19812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715000" y="15240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077200" y="32766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62000" y="53340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Titik P(x, y) dicerminkan terhadap sumbu x, maka bayangannya adalah  P’(x,-y) </a:t>
            </a:r>
          </a:p>
        </p:txBody>
      </p:sp>
      <p:grpSp>
        <p:nvGrpSpPr>
          <p:cNvPr id="41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42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47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6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52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55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4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57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58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0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9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9197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0"/>
            <a:ext cx="73914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2064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Lucida Calligraphy" pitchFamily="66" charset="0"/>
              <a:cs typeface="+mn-cs"/>
            </a:endParaRPr>
          </a:p>
          <a:p>
            <a:pPr marL="404813" indent="-3508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A.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Perbandingan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Trigonometri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Suatu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Sudut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Pada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Segitiga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Siku-siku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    </a:t>
            </a:r>
            <a:r>
              <a:rPr lang="en-US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                                       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1828800"/>
            <a:ext cx="81534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1175" indent="-457200"/>
            <a:endParaRPr lang="en-US" sz="1600" b="1" dirty="0">
              <a:latin typeface="Calibri" pitchFamily="34" charset="0"/>
            </a:endParaRPr>
          </a:p>
          <a:p>
            <a:pPr marL="511175" indent="-457200"/>
            <a:r>
              <a:rPr lang="en-US" b="1" dirty="0">
                <a:latin typeface="Calibri" pitchFamily="34" charset="0"/>
              </a:rPr>
              <a:t>       </a:t>
            </a:r>
            <a:r>
              <a:rPr lang="en-US" b="1" dirty="0" err="1">
                <a:latin typeface="Calibri" pitchFamily="34" charset="0"/>
              </a:rPr>
              <a:t>Definisi</a:t>
            </a:r>
            <a:r>
              <a:rPr lang="en-US" b="1" dirty="0">
                <a:latin typeface="Calibri" pitchFamily="34" charset="0"/>
              </a:rPr>
              <a:t>!</a:t>
            </a:r>
          </a:p>
          <a:p>
            <a:pPr marL="511175" indent="-457200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en-US" b="1" dirty="0" err="1">
                <a:latin typeface="Calibri" pitchFamily="34" charset="0"/>
              </a:rPr>
              <a:t>Dalam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suatu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segitiga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siku-siku</a:t>
            </a:r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</a:rPr>
              <a:t>berlaku</a:t>
            </a:r>
            <a:r>
              <a:rPr lang="en-US" b="1" dirty="0">
                <a:latin typeface="Calibri" pitchFamily="34" charset="0"/>
              </a:rPr>
              <a:t> :</a:t>
            </a:r>
          </a:p>
          <a:p>
            <a:pPr marL="511175" indent="-457200"/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en-US" b="1" dirty="0">
                <a:latin typeface="Calibri" pitchFamily="34" charset="0"/>
              </a:rPr>
              <a:t>1. Sinus  </a:t>
            </a:r>
            <a:r>
              <a:rPr lang="en-US" dirty="0" err="1">
                <a:latin typeface="Calibri" pitchFamily="34" charset="0"/>
              </a:rPr>
              <a:t>suatu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perbandingan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-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  di </a:t>
            </a:r>
            <a:r>
              <a:rPr lang="en-US" dirty="0" err="1">
                <a:latin typeface="Calibri" pitchFamily="34" charset="0"/>
              </a:rPr>
              <a:t>hadapan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itu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miringnya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511175" indent="-457200"/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en-US" b="1" dirty="0">
                <a:latin typeface="Calibri" pitchFamily="34" charset="0"/>
              </a:rPr>
              <a:t>2. </a:t>
            </a:r>
            <a:r>
              <a:rPr lang="en-US" b="1" dirty="0" err="1">
                <a:latin typeface="Calibri" pitchFamily="34" charset="0"/>
              </a:rPr>
              <a:t>Cosinus</a:t>
            </a:r>
            <a:r>
              <a:rPr lang="en-US" b="1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suatu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perbandingan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-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mengapit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miringnya</a:t>
            </a:r>
            <a:endParaRPr lang="en-US" dirty="0">
              <a:latin typeface="Calibri" pitchFamily="34" charset="0"/>
            </a:endParaRPr>
          </a:p>
          <a:p>
            <a:pPr marL="511175" indent="-457200"/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en-US" b="1" dirty="0">
                <a:latin typeface="Calibri" pitchFamily="34" charset="0"/>
              </a:rPr>
              <a:t>3. </a:t>
            </a:r>
            <a:r>
              <a:rPr lang="en-US" b="1" dirty="0" err="1">
                <a:latin typeface="Calibri" pitchFamily="34" charset="0"/>
              </a:rPr>
              <a:t>Tangen</a:t>
            </a:r>
            <a:r>
              <a:rPr lang="en-US" b="1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suatu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perbandingan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siku-siku</a:t>
            </a:r>
            <a:r>
              <a:rPr lang="en-US" dirty="0">
                <a:latin typeface="Calibri" pitchFamily="34" charset="0"/>
              </a:rPr>
              <a:t> di </a:t>
            </a:r>
            <a:r>
              <a:rPr lang="en-US" dirty="0" err="1">
                <a:latin typeface="Calibri" pitchFamily="34" charset="0"/>
              </a:rPr>
              <a:t>hadapan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siku-siku</a:t>
            </a:r>
            <a:r>
              <a:rPr lang="en-US" dirty="0">
                <a:latin typeface="Calibri" pitchFamily="34" charset="0"/>
              </a:rPr>
              <a:t>  yang </a:t>
            </a:r>
            <a:r>
              <a:rPr lang="en-US" dirty="0" err="1">
                <a:latin typeface="Calibri" pitchFamily="34" charset="0"/>
              </a:rPr>
              <a:t>lainnya</a:t>
            </a:r>
            <a:r>
              <a:rPr lang="en-US" dirty="0">
                <a:latin typeface="Calibri" pitchFamily="34" charset="0"/>
              </a:rPr>
              <a:t>. </a:t>
            </a:r>
          </a:p>
          <a:p>
            <a:pPr marL="511175" indent="-457200"/>
            <a:r>
              <a:rPr lang="en-US" b="1" dirty="0">
                <a:solidFill>
                  <a:srgbClr val="92D050"/>
                </a:solidFill>
                <a:latin typeface="Calibri" pitchFamily="34" charset="0"/>
              </a:rPr>
              <a:t>       </a:t>
            </a:r>
            <a:r>
              <a:rPr lang="en-US" b="1" dirty="0">
                <a:latin typeface="Calibri" pitchFamily="34" charset="0"/>
              </a:rPr>
              <a:t>4. </a:t>
            </a:r>
            <a:r>
              <a:rPr lang="en-US" b="1" dirty="0" err="1">
                <a:latin typeface="Calibri" pitchFamily="34" charset="0"/>
              </a:rPr>
              <a:t>Cotangens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perbandingan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 -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  yang </a:t>
            </a:r>
            <a:r>
              <a:rPr lang="en-US" dirty="0" err="1">
                <a:latin typeface="Calibri" pitchFamily="34" charset="0"/>
              </a:rPr>
              <a:t>mengapit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 - </a:t>
            </a:r>
            <a:r>
              <a:rPr lang="en-US" dirty="0" err="1">
                <a:latin typeface="Calibri" pitchFamily="34" charset="0"/>
              </a:rPr>
              <a:t>siku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lainya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511175" indent="-457200"/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en-US" b="1" dirty="0">
                <a:latin typeface="Calibri" pitchFamily="34" charset="0"/>
              </a:rPr>
              <a:t>5. </a:t>
            </a:r>
            <a:r>
              <a:rPr lang="en-US" b="1" dirty="0" err="1">
                <a:latin typeface="Calibri" pitchFamily="34" charset="0"/>
              </a:rPr>
              <a:t>Sekans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perbandingan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miring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siku-siku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mengapit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itu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  <a:p>
            <a:pPr marL="511175" indent="-457200"/>
            <a:r>
              <a:rPr lang="en-US" b="1" dirty="0">
                <a:solidFill>
                  <a:srgbClr val="7030A0"/>
                </a:solidFill>
                <a:latin typeface="Calibri" pitchFamily="34" charset="0"/>
              </a:rPr>
              <a:t>       </a:t>
            </a:r>
            <a:r>
              <a:rPr lang="en-US" b="1" dirty="0">
                <a:latin typeface="Calibri" pitchFamily="34" charset="0"/>
              </a:rPr>
              <a:t>6. </a:t>
            </a:r>
            <a:r>
              <a:rPr lang="en-US" b="1" dirty="0" err="1">
                <a:latin typeface="Calibri" pitchFamily="34" charset="0"/>
              </a:rPr>
              <a:t>Cosekans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perbandingan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miring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siku-siku</a:t>
            </a:r>
            <a:r>
              <a:rPr lang="en-US" dirty="0">
                <a:latin typeface="Calibri" pitchFamily="34" charset="0"/>
              </a:rPr>
              <a:t> di </a:t>
            </a:r>
            <a:r>
              <a:rPr lang="en-US" dirty="0" err="1">
                <a:latin typeface="Calibri" pitchFamily="34" charset="0"/>
              </a:rPr>
              <a:t>hadapan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sudut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itu</a:t>
            </a:r>
            <a:r>
              <a:rPr lang="en-US" dirty="0">
                <a:latin typeface="Calibri" pitchFamily="34" charset="0"/>
              </a:rPr>
              <a:t>.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en-US" sz="1200" b="1" dirty="0">
                <a:solidFill>
                  <a:srgbClr val="FF0000"/>
                </a:solidFill>
                <a:latin typeface="Lucida Calligraphy" pitchFamily="66" charset="0"/>
              </a:rPr>
              <a:t>              </a:t>
            </a:r>
            <a:r>
              <a:rPr lang="en-US" sz="1400" b="1" dirty="0">
                <a:solidFill>
                  <a:srgbClr val="FF0000"/>
                </a:solidFill>
                <a:latin typeface="Lucida Calligraphy" pitchFamily="66" charset="0"/>
              </a:rPr>
              <a:t>	</a:t>
            </a:r>
            <a:endParaRPr lang="en-US" sz="1400" dirty="0">
              <a:solidFill>
                <a:srgbClr val="92D050"/>
              </a:solidFill>
              <a:latin typeface="Lucida Calligraphy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" y="762000"/>
            <a:ext cx="7772400" cy="6858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II. PERBANDINGAN TRIGONOMETRI</a:t>
            </a:r>
          </a:p>
        </p:txBody>
      </p:sp>
      <p:grpSp>
        <p:nvGrpSpPr>
          <p:cNvPr id="13318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13324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15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4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319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13320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20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9" name="Text Box 10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141806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Liat Yu….k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3276600" y="2743200"/>
            <a:ext cx="2133600" cy="1676400"/>
          </a:xfrm>
          <a:prstGeom prst="triangle">
            <a:avLst>
              <a:gd name="adj" fmla="val 10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1800" y="4267200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4343400"/>
            <a:ext cx="30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57800" y="2438400"/>
            <a:ext cx="366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 B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81400" y="403860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α</a:t>
            </a:r>
            <a:endParaRPr lang="en-US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3657600" y="3962400"/>
            <a:ext cx="381000" cy="457200"/>
          </a:xfrm>
          <a:prstGeom prst="arc">
            <a:avLst>
              <a:gd name="adj1" fmla="val 15987205"/>
              <a:gd name="adj2" fmla="val 34652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-5400000">
            <a:off x="4887118" y="3875882"/>
            <a:ext cx="56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200400"/>
            <a:ext cx="2698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429000"/>
            <a:ext cx="2936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4419600"/>
            <a:ext cx="2936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b</a:t>
            </a:r>
          </a:p>
        </p:txBody>
      </p:sp>
      <p:sp>
        <p:nvSpPr>
          <p:cNvPr id="143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4350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9" name="Arc 28"/>
          <p:cNvSpPr/>
          <p:nvPr/>
        </p:nvSpPr>
        <p:spPr>
          <a:xfrm>
            <a:off x="2743200" y="2057400"/>
            <a:ext cx="3276600" cy="3124200"/>
          </a:xfrm>
          <a:prstGeom prst="arc">
            <a:avLst>
              <a:gd name="adj1" fmla="val 11233425"/>
              <a:gd name="adj2" fmla="val 1119582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Curved Connector 30"/>
          <p:cNvCxnSpPr/>
          <p:nvPr/>
        </p:nvCxnSpPr>
        <p:spPr>
          <a:xfrm rot="5400000" flipH="1" flipV="1">
            <a:off x="5181600" y="1752600"/>
            <a:ext cx="533400" cy="5334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flipV="1">
            <a:off x="6019800" y="3048000"/>
            <a:ext cx="685800" cy="5334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5562600" y="4648200"/>
            <a:ext cx="609600" cy="6096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0800000">
            <a:off x="2514600" y="2209800"/>
            <a:ext cx="609600" cy="4572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9" idx="2"/>
          </p:cNvCxnSpPr>
          <p:nvPr/>
        </p:nvCxnSpPr>
        <p:spPr>
          <a:xfrm rot="16200000" flipH="1" flipV="1">
            <a:off x="2217737" y="3271838"/>
            <a:ext cx="377825" cy="698500"/>
          </a:xfrm>
          <a:prstGeom prst="curvedConnector4">
            <a:avLst>
              <a:gd name="adj1" fmla="val -60381"/>
              <a:gd name="adj2" fmla="val 50854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 flipV="1">
            <a:off x="2667000" y="4876800"/>
            <a:ext cx="762000" cy="6096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4361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6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4363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1590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6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22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81600"/>
            <a:ext cx="15906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9" name="Rectangle 12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22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15716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2" name="Rectangle 15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224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1281113"/>
            <a:ext cx="15906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5" name="Rectangle 18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4377" name="Rectangle 21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7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4379" name="Rectangle 24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8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2249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1562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2" name="Rectangle 27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8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2252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43200"/>
            <a:ext cx="15716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5" name="Rectangle 30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331640" y="5733256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Edit </a:t>
            </a:r>
            <a:r>
              <a:rPr lang="en-US" sz="2400" dirty="0" err="1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kebalikan</a:t>
            </a:r>
            <a:r>
              <a:rPr lang="en-US" sz="2400" dirty="0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antara</a:t>
            </a:r>
            <a:r>
              <a:rPr lang="en-US" sz="2400" dirty="0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 cosec </a:t>
            </a:r>
            <a:r>
              <a:rPr lang="en-US" sz="2400" dirty="0" err="1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Eras Bold ITC" pitchFamily="34" charset="0"/>
                <a:ea typeface="+mj-ea"/>
                <a:cs typeface="+mj-cs"/>
              </a:rPr>
              <a:t> sec!!</a:t>
            </a:r>
          </a:p>
        </p:txBody>
      </p:sp>
      <p:grpSp>
        <p:nvGrpSpPr>
          <p:cNvPr id="82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83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93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95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106">
                <a:hlinkClick r:id="rId9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4" name="Text Box 107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715575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609600"/>
            <a:ext cx="8382000" cy="1066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I. HUBUNGAN PERBANDINGAN TRIGONOMETRI SUATU SUDUT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1905000"/>
            <a:ext cx="379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lphaUcPeriod"/>
            </a:pPr>
            <a:r>
              <a:rPr lang="en-US" sz="2000" b="1">
                <a:latin typeface="Calibri" pitchFamily="34" charset="0"/>
              </a:rPr>
              <a:t>Rumus Kebalikan Trigonometri</a:t>
            </a:r>
            <a:endParaRPr lang="en-US" b="1">
              <a:latin typeface="Calibri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019800" y="2057400"/>
            <a:ext cx="1524000" cy="1447800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0" y="26670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400" y="35052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77000" y="24384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31242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solidFill>
                  <a:srgbClr val="FF0000"/>
                </a:solidFill>
                <a:latin typeface="Calibri" pitchFamily="34" charset="0"/>
              </a:rPr>
              <a:t>α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14400" y="4419600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  Maka!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90600" y="4800600"/>
            <a:ext cx="61769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Calibri" pitchFamily="34" charset="0"/>
              </a:rPr>
              <a:t>Sinus</a:t>
            </a:r>
            <a:r>
              <a:rPr lang="en-US" sz="2000">
                <a:latin typeface="Calibri" pitchFamily="34" charset="0"/>
              </a:rPr>
              <a:t> suatu sudut adalah kebalikan dari </a:t>
            </a:r>
            <a:r>
              <a:rPr lang="en-US" sz="2000" b="1">
                <a:latin typeface="Calibri" pitchFamily="34" charset="0"/>
              </a:rPr>
              <a:t>Cosecan</a:t>
            </a:r>
            <a:r>
              <a:rPr lang="en-US" sz="2000">
                <a:latin typeface="Calibri" pitchFamily="34" charset="0"/>
              </a:rPr>
              <a:t> sudut</a:t>
            </a:r>
          </a:p>
          <a:p>
            <a:pPr eaLnBrk="1" hangingPunct="1"/>
            <a:r>
              <a:rPr lang="en-US" sz="2000" b="1">
                <a:latin typeface="Calibri" pitchFamily="34" charset="0"/>
              </a:rPr>
              <a:t>Cosinus </a:t>
            </a:r>
            <a:r>
              <a:rPr lang="en-US" sz="2000">
                <a:latin typeface="Calibri" pitchFamily="34" charset="0"/>
              </a:rPr>
              <a:t>suatu sudut adalah keballikan dari </a:t>
            </a:r>
            <a:r>
              <a:rPr lang="en-US" sz="2000" b="1">
                <a:latin typeface="Calibri" pitchFamily="34" charset="0"/>
              </a:rPr>
              <a:t>Secan</a:t>
            </a:r>
            <a:r>
              <a:rPr lang="en-US" sz="2000">
                <a:latin typeface="Calibri" pitchFamily="34" charset="0"/>
              </a:rPr>
              <a:t> sudut</a:t>
            </a:r>
          </a:p>
          <a:p>
            <a:pPr eaLnBrk="1" hangingPunct="1"/>
            <a:r>
              <a:rPr lang="en-US" sz="2000" b="1">
                <a:latin typeface="Calibri" pitchFamily="34" charset="0"/>
              </a:rPr>
              <a:t>Tangen</a:t>
            </a:r>
            <a:r>
              <a:rPr lang="en-US" sz="2000">
                <a:latin typeface="Calibri" pitchFamily="34" charset="0"/>
              </a:rPr>
              <a:t> suatu sudut adalah kebalikan dari </a:t>
            </a:r>
            <a:r>
              <a:rPr lang="en-US" sz="2000" b="1">
                <a:latin typeface="Calibri" pitchFamily="34" charset="0"/>
              </a:rPr>
              <a:t>Cotangen </a:t>
            </a:r>
            <a:r>
              <a:rPr lang="en-US" sz="2000">
                <a:latin typeface="Calibri" pitchFamily="34" charset="0"/>
              </a:rPr>
              <a:t>sudut</a:t>
            </a:r>
          </a:p>
        </p:txBody>
      </p:sp>
      <p:sp>
        <p:nvSpPr>
          <p:cNvPr id="153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9239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7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904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7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334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1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8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12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4" name="Rectangle 12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121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914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7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8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57600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0" name="Rectangle 1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1" name="Arc 30"/>
          <p:cNvSpPr/>
          <p:nvPr/>
        </p:nvSpPr>
        <p:spPr>
          <a:xfrm>
            <a:off x="6172200" y="3124200"/>
            <a:ext cx="457200" cy="609600"/>
          </a:xfrm>
          <a:prstGeom prst="arc">
            <a:avLst>
              <a:gd name="adj1" fmla="val 16633452"/>
              <a:gd name="adj2" fmla="val 609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2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55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4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57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58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0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06">
                <a:hlinkClick r:id="rId9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9" name="Text Box 107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139615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762000"/>
            <a:ext cx="2073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REVIEW….!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1390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1438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1419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228600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Misal..! </a:t>
            </a:r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8" name="Rectangle 12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399" name="TextBox 17"/>
          <p:cNvSpPr txBox="1">
            <a:spLocks noChangeArrowheads="1"/>
          </p:cNvSpPr>
          <p:nvPr/>
        </p:nvSpPr>
        <p:spPr bwMode="auto">
          <a:xfrm>
            <a:off x="685800" y="2667000"/>
            <a:ext cx="787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                                                   ,                        ,                     ,                     ,                     .  </a:t>
            </a:r>
          </a:p>
        </p:txBody>
      </p:sp>
      <p:sp>
        <p:nvSpPr>
          <p:cNvPr id="1640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1" name="Rectangle 1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90600" y="3581400"/>
            <a:ext cx="488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(i).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7800" y="3810000"/>
            <a:ext cx="609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47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11144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50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981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1" name="Rectangle 24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53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1047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4" name="Rectangle 2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41" name="Straight Connector 40"/>
          <p:cNvCxnSpPr/>
          <p:nvPr/>
        </p:nvCxnSpPr>
        <p:spPr>
          <a:xfrm rot="10800000" flipV="1">
            <a:off x="3048000" y="3657600"/>
            <a:ext cx="152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3048000" y="4191000"/>
            <a:ext cx="152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56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057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9" name="Rectangle 3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49" name="Curved Connector 48"/>
          <p:cNvCxnSpPr/>
          <p:nvPr/>
        </p:nvCxnSpPr>
        <p:spPr>
          <a:xfrm rot="5400000" flipH="1" flipV="1">
            <a:off x="3171825" y="3457575"/>
            <a:ext cx="1428750" cy="12192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1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59" name="Picture 3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90800"/>
            <a:ext cx="1057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23" name="Rectangle 3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424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62" name="Picture 3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105400"/>
            <a:ext cx="1447800" cy="5715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</p:pic>
      <p:sp>
        <p:nvSpPr>
          <p:cNvPr id="16426" name="Rectangle 3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62000" y="5257800"/>
            <a:ext cx="78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Maka,</a:t>
            </a:r>
          </a:p>
        </p:txBody>
      </p:sp>
      <p:sp>
        <p:nvSpPr>
          <p:cNvPr id="1642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65" name="Picture 3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67000"/>
            <a:ext cx="1028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0" name="Rectangle 3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43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68" name="Picture 4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104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3" name="Rectangle 42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6434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71" name="Picture 4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1038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6" name="Rectangle 4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572000" y="3581400"/>
            <a:ext cx="488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(ii).</a:t>
            </a:r>
          </a:p>
        </p:txBody>
      </p:sp>
      <p:sp>
        <p:nvSpPr>
          <p:cNvPr id="16438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74" name="Picture 4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1085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40" name="Rectangle 4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85" name="Straight Connector 84"/>
          <p:cNvCxnSpPr/>
          <p:nvPr/>
        </p:nvCxnSpPr>
        <p:spPr>
          <a:xfrm rot="10800000" flipV="1">
            <a:off x="6096000" y="36576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 flipV="1">
            <a:off x="6096000" y="41148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43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77" name="Picture 4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43400"/>
            <a:ext cx="10382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45" name="Rectangle 51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102" name="Curved Connector 101"/>
          <p:cNvCxnSpPr/>
          <p:nvPr/>
        </p:nvCxnSpPr>
        <p:spPr>
          <a:xfrm rot="5400000" flipH="1" flipV="1">
            <a:off x="6248400" y="3429000"/>
            <a:ext cx="1219200" cy="10668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47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8180" name="Picture 5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05400"/>
            <a:ext cx="1428750" cy="523875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49" name="Rectangle 5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66" name="Arc 65"/>
          <p:cNvSpPr/>
          <p:nvPr/>
        </p:nvSpPr>
        <p:spPr>
          <a:xfrm>
            <a:off x="3429000" y="2362200"/>
            <a:ext cx="1371600" cy="1066800"/>
          </a:xfrm>
          <a:prstGeom prst="arc">
            <a:avLst>
              <a:gd name="adj1" fmla="val 35182"/>
              <a:gd name="adj2" fmla="val 0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7086600" y="2286000"/>
            <a:ext cx="1219200" cy="1143000"/>
          </a:xfrm>
          <a:prstGeom prst="arc">
            <a:avLst>
              <a:gd name="adj1" fmla="val 5399993"/>
              <a:gd name="adj2" fmla="val 5356406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6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88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90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9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92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93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95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4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97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98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100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106">
                <a:hlinkClick r:id="rId18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9" name="Text Box 107">
              <a:hlinkClick r:id="rId1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2639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 flipH="1" flipV="1">
            <a:off x="5144294" y="1866106"/>
            <a:ext cx="2057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943600" y="2590800"/>
            <a:ext cx="2286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172200" y="1600200"/>
            <a:ext cx="1143000" cy="990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820694" y="2094706"/>
            <a:ext cx="990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67400" y="685800"/>
            <a:ext cx="29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86600" y="25146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25146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62800" y="1295400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P(x,y)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53200" y="17526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21" name="Arc 20"/>
          <p:cNvSpPr/>
          <p:nvPr/>
        </p:nvSpPr>
        <p:spPr>
          <a:xfrm>
            <a:off x="6477000" y="2209800"/>
            <a:ext cx="3048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324600" y="22860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324600" y="2514600"/>
            <a:ext cx="379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</a:t>
            </a:r>
            <a:r>
              <a:rPr lang="en-US" sz="1100">
                <a:latin typeface="Calibri" pitchFamily="34" charset="0"/>
              </a:rPr>
              <a:t>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5800" y="1143000"/>
            <a:ext cx="27590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∆OPP</a:t>
            </a:r>
            <a:r>
              <a:rPr lang="en-US" sz="1100" b="1">
                <a:latin typeface="Calibri" pitchFamily="34" charset="0"/>
              </a:rPr>
              <a:t>1 </a:t>
            </a:r>
            <a:r>
              <a:rPr lang="en-US" b="1">
                <a:latin typeface="Calibri" pitchFamily="34" charset="0"/>
              </a:rPr>
              <a:t> siku-siku di P</a:t>
            </a:r>
            <a:r>
              <a:rPr lang="en-US" sz="1200" b="1">
                <a:latin typeface="Calibri" pitchFamily="34" charset="0"/>
              </a:rPr>
              <a:t>1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  <a:p>
            <a:pPr eaLnBrk="1" hangingPunct="1"/>
            <a:endParaRPr lang="en-US" sz="1200">
              <a:latin typeface="Calibri" pitchFamily="34" charset="0"/>
            </a:endParaRPr>
          </a:p>
          <a:p>
            <a:pPr eaLnBrk="1" hangingPunct="1"/>
            <a:r>
              <a:rPr lang="en-US" sz="1200">
                <a:latin typeface="Calibri" pitchFamily="34" charset="0"/>
              </a:rPr>
              <a:t>                                                                     ,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  <a:p>
            <a:pPr eaLnBrk="1" hangingPunct="1"/>
            <a:endParaRPr lang="en-US" sz="1200">
              <a:latin typeface="Calibri" pitchFamily="34" charset="0"/>
            </a:endParaRPr>
          </a:p>
          <a:p>
            <a:pPr eaLnBrk="1" hangingPunct="1"/>
            <a:r>
              <a:rPr lang="en-US" sz="1200">
                <a:latin typeface="Calibri" pitchFamily="34" charset="0"/>
              </a:rPr>
              <a:t>                                                                     ,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  <a:p>
            <a:pPr eaLnBrk="1" hangingPunct="1"/>
            <a:endParaRPr lang="en-US" sz="1200">
              <a:latin typeface="Calibri" pitchFamily="34" charset="0"/>
            </a:endParaRPr>
          </a:p>
          <a:p>
            <a:pPr eaLnBrk="1" hangingPunct="1"/>
            <a:r>
              <a:rPr lang="en-US" sz="1200">
                <a:latin typeface="Calibri" pitchFamily="34" charset="0"/>
              </a:rPr>
              <a:t>                                                                     ,</a:t>
            </a: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904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2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9334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2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10858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1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3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1104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4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752600" y="1828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7526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2438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9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4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233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2" name="Rectangle 18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7" name="Right Brace 46"/>
          <p:cNvSpPr/>
          <p:nvPr/>
        </p:nvSpPr>
        <p:spPr>
          <a:xfrm>
            <a:off x="3276600" y="35814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7445" name="Rectangle 21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9239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8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51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914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54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57" name="Rectangle 12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267200" y="1828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2672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267200" y="2971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752600" y="2971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11144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64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68" name="Picture 1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1095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67" name="Rectangle 18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71" name="Picture 1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1095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70" name="Rectangle 21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7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74" name="Picture 2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1095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73" name="Rectangle 2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7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7475" name="Rectangle 2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76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80" name="Picture 28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24955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78" name="Rectangle 30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79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83" name="Picture 3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233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81" name="Rectangle 3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83" name="Right Brace 82"/>
          <p:cNvSpPr/>
          <p:nvPr/>
        </p:nvSpPr>
        <p:spPr>
          <a:xfrm>
            <a:off x="3276600" y="44958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84" name="Rectangle 36"/>
          <p:cNvSpPr>
            <a:spLocks noChangeArrowheads="1"/>
          </p:cNvSpPr>
          <p:nvPr/>
        </p:nvSpPr>
        <p:spPr bwMode="auto">
          <a:xfrm>
            <a:off x="457200" y="87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8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89" name="Picture 37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81600"/>
            <a:ext cx="2409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87" name="Rectangle 39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88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192" name="Picture 40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0"/>
            <a:ext cx="233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90" name="Rectangle 4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93" name="Right Brace 92"/>
          <p:cNvSpPr/>
          <p:nvPr/>
        </p:nvSpPr>
        <p:spPr>
          <a:xfrm>
            <a:off x="3276600" y="54864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7493" name="Rectangle 4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94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7495" name="Rectangle 48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96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201" name="Picture 49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4495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98" name="Rectangle 51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499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204" name="Picture 5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44577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01" name="Rectangle 5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502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7503" name="Rectangle 57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7504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9210" name="Picture 58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334000"/>
            <a:ext cx="44577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06" name="Rectangle 60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pSp>
        <p:nvGrpSpPr>
          <p:cNvPr id="109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110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115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14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122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123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125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106">
                <a:hlinkClick r:id="rId24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24" name="Text Box 107">
              <a:hlinkClick r:id="rId2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03362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609600"/>
            <a:ext cx="7772400" cy="1143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II. NILAI PERBANDINGAN TRIGONOMETRI DARI SUDUT-SUDUT ISTIMEWA</a:t>
            </a:r>
            <a:endParaRPr lang="en-US" sz="24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04800" y="1981200"/>
            <a:ext cx="6172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600" b="1">
                <a:ea typeface="Calibri" pitchFamily="34" charset="0"/>
                <a:cs typeface="Times New Roman" pitchFamily="18" charset="0"/>
              </a:rPr>
              <a:t>Sifat-sifat perbandingan sisi pada segitiga siku-siku istimewa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ea typeface="Calibri" pitchFamily="34" charset="0"/>
                <a:cs typeface="Times New Roman" pitchFamily="18" charset="0"/>
              </a:rPr>
              <a:t> </a:t>
            </a:r>
            <a:endParaRPr lang="en-US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ea typeface="Calibri" pitchFamily="34" charset="0"/>
                <a:cs typeface="Times New Roman" pitchFamily="18" charset="0"/>
              </a:rPr>
              <a:t>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60429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57721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844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60432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5724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844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60435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58007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Isosceles Triangle 18"/>
          <p:cNvSpPr/>
          <p:nvPr/>
        </p:nvSpPr>
        <p:spPr>
          <a:xfrm>
            <a:off x="1219200" y="5105400"/>
            <a:ext cx="1676400" cy="838200"/>
          </a:xfrm>
          <a:prstGeom prst="triangle">
            <a:avLst>
              <a:gd name="adj" fmla="val 99232"/>
            </a:avLst>
          </a:prstGeom>
          <a:solidFill>
            <a:srgbClr val="FF000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1371600" y="5638800"/>
            <a:ext cx="228600" cy="533400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9113" y="5638800"/>
            <a:ext cx="49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Calibri" pitchFamily="34" charset="0"/>
              </a:rPr>
              <a:t>30°</a:t>
            </a:r>
          </a:p>
        </p:txBody>
      </p:sp>
      <p:sp>
        <p:nvSpPr>
          <p:cNvPr id="22" name="Isosceles Triangle 21"/>
          <p:cNvSpPr/>
          <p:nvPr/>
        </p:nvSpPr>
        <p:spPr>
          <a:xfrm>
            <a:off x="3352800" y="4648200"/>
            <a:ext cx="1524000" cy="1295400"/>
          </a:xfrm>
          <a:prstGeom prst="triangle">
            <a:avLst>
              <a:gd name="adj" fmla="val 99497"/>
            </a:avLst>
          </a:prstGeom>
          <a:solidFill>
            <a:srgbClr val="FFFF0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3657600" y="5486400"/>
            <a:ext cx="533400" cy="762000"/>
          </a:xfrm>
          <a:prstGeom prst="arc">
            <a:avLst>
              <a:gd name="adj1" fmla="val 15909478"/>
              <a:gd name="adj2" fmla="val 5994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657600" y="5638800"/>
            <a:ext cx="496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45°</a:t>
            </a:r>
          </a:p>
        </p:txBody>
      </p:sp>
      <p:sp>
        <p:nvSpPr>
          <p:cNvPr id="25" name="Isosceles Triangle 24"/>
          <p:cNvSpPr/>
          <p:nvPr/>
        </p:nvSpPr>
        <p:spPr>
          <a:xfrm>
            <a:off x="5638800" y="4267200"/>
            <a:ext cx="1752600" cy="1752600"/>
          </a:xfrm>
          <a:prstGeom prst="triangle">
            <a:avLst>
              <a:gd name="adj" fmla="val 100000"/>
            </a:avLst>
          </a:prstGeom>
          <a:solidFill>
            <a:srgbClr val="00B050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5715000" y="5486400"/>
            <a:ext cx="914400" cy="9906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943600" y="5638800"/>
            <a:ext cx="496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pitchFamily="34" charset="0"/>
              </a:rPr>
              <a:t>60°</a:t>
            </a:r>
          </a:p>
        </p:txBody>
      </p:sp>
      <p:grpSp>
        <p:nvGrpSpPr>
          <p:cNvPr id="46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47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49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8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51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52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54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Freeform 106">
                <a:hlinkClick r:id="rId6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10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00844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rot="5400000" flipH="1" flipV="1">
            <a:off x="114301" y="2476500"/>
            <a:ext cx="1752600" cy="3175"/>
          </a:xfrm>
          <a:prstGeom prst="straightConnector1">
            <a:avLst/>
          </a:prstGeom>
          <a:ln w="28575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5800" y="3048000"/>
            <a:ext cx="20574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914400" y="2286000"/>
            <a:ext cx="838200" cy="6858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257301" y="2628900"/>
            <a:ext cx="838200" cy="317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228600" y="1981200"/>
            <a:ext cx="1828800" cy="1676400"/>
          </a:xfrm>
          <a:prstGeom prst="arc">
            <a:avLst>
              <a:gd name="adj1" fmla="val 13870165"/>
              <a:gd name="adj2" fmla="val 2750506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1447800"/>
            <a:ext cx="29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67000" y="2971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00200" y="2514600"/>
            <a:ext cx="29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70C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43000" y="22860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16" name="Arc 15"/>
          <p:cNvSpPr/>
          <p:nvPr/>
        </p:nvSpPr>
        <p:spPr>
          <a:xfrm>
            <a:off x="762000" y="2743200"/>
            <a:ext cx="685800" cy="609600"/>
          </a:xfrm>
          <a:prstGeom prst="arc">
            <a:avLst>
              <a:gd name="adj1" fmla="val 17415946"/>
              <a:gd name="adj2" fmla="val 213199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6800" y="27432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9200" y="29718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B05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0" y="2971800"/>
            <a:ext cx="379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</a:t>
            </a:r>
            <a:r>
              <a:rPr lang="en-US" sz="1100">
                <a:latin typeface="Calibri" pitchFamily="34" charset="0"/>
              </a:rPr>
              <a:t>1</a:t>
            </a:r>
            <a:endParaRPr lang="en-US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52600" y="1981200"/>
            <a:ext cx="70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p(</a:t>
            </a:r>
            <a:r>
              <a:rPr lang="en-US" i="1">
                <a:latin typeface="Calibri" pitchFamily="34" charset="0"/>
              </a:rPr>
              <a:t>x,y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2000" y="29718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29000" y="1676400"/>
            <a:ext cx="466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Y=panjang sisi siku-siku di hadapan sudut </a:t>
            </a:r>
            <a:r>
              <a:rPr lang="el-GR" b="1">
                <a:latin typeface="Calibri" pitchFamily="34" charset="0"/>
              </a:rPr>
              <a:t>α</a:t>
            </a:r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X=panjang sisi siku-siku yang mengapit sudut </a:t>
            </a:r>
            <a:r>
              <a:rPr lang="el-GR" b="1">
                <a:latin typeface="Calibri" pitchFamily="34" charset="0"/>
              </a:rPr>
              <a:t>α</a:t>
            </a:r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r= panjang sisi miring</a:t>
            </a:r>
          </a:p>
        </p:txBody>
      </p:sp>
      <p:sp>
        <p:nvSpPr>
          <p:cNvPr id="19474" name="TextBox 23"/>
          <p:cNvSpPr txBox="1">
            <a:spLocks noChangeArrowheads="1"/>
          </p:cNvSpPr>
          <p:nvPr/>
        </p:nvSpPr>
        <p:spPr bwMode="auto">
          <a:xfrm>
            <a:off x="3505200" y="27432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  </a:t>
            </a:r>
            <a:endParaRPr lang="en-US" sz="2000" b="1">
              <a:latin typeface="Calibri" pitchFamily="34" charset="0"/>
            </a:endParaRPr>
          </a:p>
          <a:p>
            <a:pPr eaLnBrk="1" hangingPunct="1"/>
            <a:endParaRPr lang="en-US" sz="2000" b="1">
              <a:latin typeface="Calibri" pitchFamily="34" charset="0"/>
            </a:endParaRPr>
          </a:p>
          <a:p>
            <a:pPr eaLnBrk="1" hangingPunct="1"/>
            <a:endParaRPr lang="en-US" b="1">
              <a:latin typeface="Calibri" pitchFamily="34" charset="0"/>
            </a:endParaRPr>
          </a:p>
        </p:txBody>
      </p:sp>
      <p:sp>
        <p:nvSpPr>
          <p:cNvPr id="194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76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78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7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80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34" name="Picture 4" descr="AddEmoticons126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ight Arrow 35"/>
          <p:cNvSpPr/>
          <p:nvPr/>
        </p:nvSpPr>
        <p:spPr>
          <a:xfrm>
            <a:off x="2971800" y="2895600"/>
            <a:ext cx="5334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04800" y="4724400"/>
            <a:ext cx="5334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37728" y="457200"/>
            <a:ext cx="5486400" cy="762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PEMBUKTIAN</a:t>
            </a:r>
          </a:p>
        </p:txBody>
      </p:sp>
      <p:sp>
        <p:nvSpPr>
          <p:cNvPr id="1948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86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8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88" name="Rectangle 1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90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9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92" name="Rectangle 2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914400" y="5791200"/>
            <a:ext cx="4567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45° ,60°, dan 90° =•••••••• ?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304800" y="5943600"/>
            <a:ext cx="5334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524000" y="19050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Calibri" pitchFamily="34" charset="0"/>
              </a:rPr>
              <a:t>•</a:t>
            </a:r>
          </a:p>
        </p:txBody>
      </p:sp>
      <p:sp>
        <p:nvSpPr>
          <p:cNvPr id="194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9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498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3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19400"/>
            <a:ext cx="44291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01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0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503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3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06" name="Rectangle 9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508" name="Rectangle 12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0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4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76600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1" name="Rectangle 15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1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4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2171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4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1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5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45815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7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1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519" name="Rectangle 24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2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521" name="Rectangle 27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22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9523" name="Rectangle 30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2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63" name="Picture 3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05400"/>
            <a:ext cx="2867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26" name="Rectangle 33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2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66" name="Picture 3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029200"/>
            <a:ext cx="2857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29" name="Rectangle 3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53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6469" name="Picture 3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105400"/>
            <a:ext cx="1866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32" name="Rectangle 39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pSp>
        <p:nvGrpSpPr>
          <p:cNvPr id="92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93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95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4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97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98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100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9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02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103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105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106">
                <a:hlinkClick r:id="rId12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04" name="Text Box 107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062944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31838" y="1524000"/>
          <a:ext cx="7878762" cy="45100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3127"/>
                <a:gridCol w="1313127"/>
                <a:gridCol w="1313127"/>
                <a:gridCol w="1313127"/>
                <a:gridCol w="1313127"/>
                <a:gridCol w="1313127"/>
              </a:tblGrid>
              <a:tr h="5692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x°</a:t>
                      </a:r>
                      <a:endParaRPr lang="en-US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0°</a:t>
                      </a:r>
                      <a:endParaRPr lang="en-US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30°</a:t>
                      </a:r>
                      <a:endParaRPr lang="en-US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45°</a:t>
                      </a:r>
                      <a:endParaRPr lang="en-US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60°</a:t>
                      </a:r>
                      <a:endParaRPr lang="en-US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90°</a:t>
                      </a:r>
                      <a:endParaRPr lang="en-US" sz="2800" dirty="0"/>
                    </a:p>
                  </a:txBody>
                  <a:tcPr marT="45713" marB="45713"/>
                </a:tc>
              </a:tr>
              <a:tr h="613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</a:tr>
              <a:tr h="626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</a:tr>
              <a:tr h="8229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Tan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˜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82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Ctg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˜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61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˜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00B0F0"/>
                    </a:solidFill>
                  </a:tcPr>
                </a:tc>
              </a:tr>
              <a:tr h="6539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Cosec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˜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13" marB="45713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762000" y="381000"/>
            <a:ext cx="7696200" cy="914400"/>
          </a:xfrm>
          <a:prstGeom prst="downArrow">
            <a:avLst>
              <a:gd name="adj1" fmla="val 50000"/>
              <a:gd name="adj2" fmla="val 41176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NILAI SUDUT ISTIMEWA</a:t>
            </a:r>
          </a:p>
        </p:txBody>
      </p:sp>
      <p:sp>
        <p:nvSpPr>
          <p:cNvPr id="2054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054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0543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54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955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6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813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955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0" name="Rectangle 11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051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4" name="Rectangle 14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91000"/>
            <a:ext cx="457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006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8" name="Rectangle 1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2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0200"/>
            <a:ext cx="485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0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95500"/>
            <a:ext cx="142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2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563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304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566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60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876800"/>
            <a:ext cx="304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39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304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81300"/>
            <a:ext cx="142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2" name="Rectangle 29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57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43300"/>
            <a:ext cx="304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5" name="Rectangle 3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pSp>
        <p:nvGrpSpPr>
          <p:cNvPr id="55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56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58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7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65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6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8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Freeform 106">
                <a:hlinkClick r:id="rId10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7" name="Text Box 107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0976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1324</Words>
  <Application>Microsoft Office PowerPoint</Application>
  <PresentationFormat>On-screen Show (4:3)</PresentationFormat>
  <Paragraphs>393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Liat Yu….k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B. Perbandingan trigonometri untuk α° dengan sudut (90 + α)°.  </vt:lpstr>
      <vt:lpstr>C. Perbandingan trigonometri untuk sudut α° dengan (180-α )°</vt:lpstr>
      <vt:lpstr>D. Perbandingan trigonometri untuk sudut α° dengan (180+α )°</vt:lpstr>
      <vt:lpstr>E. Perbandingan trigonometri untuk sudut α° dengan (270-α )°</vt:lpstr>
      <vt:lpstr>F. Perbandingan trigonometri untuk sudut α° dengan (270+α )°</vt:lpstr>
      <vt:lpstr>F. Perbandingan trigonometri untuk sudut α° dengan (360-α )°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O'connor</dc:creator>
  <cp:lastModifiedBy>Brian O'connor</cp:lastModifiedBy>
  <cp:revision>15</cp:revision>
  <dcterms:created xsi:type="dcterms:W3CDTF">2012-01-18T05:35:34Z</dcterms:created>
  <dcterms:modified xsi:type="dcterms:W3CDTF">2012-01-21T10:45:25Z</dcterms:modified>
</cp:coreProperties>
</file>